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07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05317A-AFFC-4A46-8069-C082AC1952E0}" type="datetimeFigureOut">
              <a:rPr lang="tr-TR" smtClean="0"/>
              <a:t>1.11.2019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85B78F-C38C-4473-8743-249E83DABE1B}" type="slidenum">
              <a:rPr lang="tr-TR" smtClean="0"/>
              <a:t>‹#›</a:t>
            </a:fld>
            <a:endParaRPr lang="tr-TR"/>
          </a:p>
        </p:txBody>
      </p:sp>
    </p:spTree>
    <p:extLst>
      <p:ext uri="{BB962C8B-B14F-4D97-AF65-F5344CB8AC3E}">
        <p14:creationId xmlns:p14="http://schemas.microsoft.com/office/powerpoint/2010/main" val="1261802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9C4108-6D67-478C-A970-7964C89B2248}" type="slidenum">
              <a:rPr lang="tr-TR"/>
              <a:pPr/>
              <a:t>5</a:t>
            </a:fld>
            <a:endParaRPr lang="tr-TR"/>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xfrm>
            <a:off x="685800" y="4343400"/>
            <a:ext cx="5486400" cy="4114800"/>
          </a:xfrm>
        </p:spPr>
        <p:txBody>
          <a:bodyPr/>
          <a:lstStyle/>
          <a:p>
            <a:endParaRPr lang="tr-TR"/>
          </a:p>
        </p:txBody>
      </p:sp>
    </p:spTree>
    <p:extLst>
      <p:ext uri="{BB962C8B-B14F-4D97-AF65-F5344CB8AC3E}">
        <p14:creationId xmlns:p14="http://schemas.microsoft.com/office/powerpoint/2010/main" val="1398140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D3E49B-C0D1-42FF-8181-1FB43F27C852}" type="slidenum">
              <a:rPr lang="tr-TR"/>
              <a:pPr/>
              <a:t>6</a:t>
            </a:fld>
            <a:endParaRPr lang="tr-TR"/>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xfrm>
            <a:off x="685800" y="4343400"/>
            <a:ext cx="5486400" cy="4114800"/>
          </a:xfrm>
        </p:spPr>
        <p:txBody>
          <a:bodyPr/>
          <a:lstStyle/>
          <a:p>
            <a:endParaRPr lang="tr-TR"/>
          </a:p>
        </p:txBody>
      </p:sp>
    </p:spTree>
    <p:extLst>
      <p:ext uri="{BB962C8B-B14F-4D97-AF65-F5344CB8AC3E}">
        <p14:creationId xmlns:p14="http://schemas.microsoft.com/office/powerpoint/2010/main" val="2217115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3F073A-7830-4F99-80B5-5736BFEAD15E}" type="slidenum">
              <a:rPr lang="tr-TR"/>
              <a:pPr/>
              <a:t>10</a:t>
            </a:fld>
            <a:endParaRPr lang="tr-TR"/>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endParaRPr lang="tr-TR"/>
          </a:p>
        </p:txBody>
      </p:sp>
    </p:spTree>
    <p:extLst>
      <p:ext uri="{BB962C8B-B14F-4D97-AF65-F5344CB8AC3E}">
        <p14:creationId xmlns:p14="http://schemas.microsoft.com/office/powerpoint/2010/main" val="35735583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244C8A-9D34-4632-81DB-ABE79F6C6709}" type="slidenum">
              <a:rPr lang="tr-TR"/>
              <a:pPr/>
              <a:t>14</a:t>
            </a:fld>
            <a:endParaRPr lang="tr-TR"/>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xfrm>
            <a:off x="685800" y="4343400"/>
            <a:ext cx="5486400" cy="4114800"/>
          </a:xfrm>
        </p:spPr>
        <p:txBody>
          <a:bodyPr/>
          <a:lstStyle/>
          <a:p>
            <a:endParaRPr lang="tr-TR"/>
          </a:p>
        </p:txBody>
      </p:sp>
    </p:spTree>
    <p:extLst>
      <p:ext uri="{BB962C8B-B14F-4D97-AF65-F5344CB8AC3E}">
        <p14:creationId xmlns:p14="http://schemas.microsoft.com/office/powerpoint/2010/main" val="1463217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276F41-638F-4CF8-843F-093129627369}" type="slidenum">
              <a:rPr lang="tr-TR"/>
              <a:pPr/>
              <a:t>41</a:t>
            </a:fld>
            <a:endParaRPr lang="tr-TR"/>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xfrm>
            <a:off x="685800" y="4343400"/>
            <a:ext cx="5486400" cy="4114800"/>
          </a:xfrm>
        </p:spPr>
        <p:txBody>
          <a:bodyPr/>
          <a:lstStyle/>
          <a:p>
            <a:endParaRPr lang="tr-TR"/>
          </a:p>
        </p:txBody>
      </p:sp>
    </p:spTree>
    <p:extLst>
      <p:ext uri="{BB962C8B-B14F-4D97-AF65-F5344CB8AC3E}">
        <p14:creationId xmlns:p14="http://schemas.microsoft.com/office/powerpoint/2010/main" val="3994238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B9858674-D2B1-4B28-A978-6A5BAF89CF25}" type="datetimeFigureOut">
              <a:rPr lang="tr-TR" smtClean="0"/>
              <a:t>1.11.2019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9378B22-2782-4AAC-8C62-B02717A00BBF}"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9858674-D2B1-4B28-A978-6A5BAF89CF25}" type="datetimeFigureOut">
              <a:rPr lang="tr-TR" smtClean="0"/>
              <a:t>1.11.2019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9378B22-2782-4AAC-8C62-B02717A00BBF}"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9858674-D2B1-4B28-A978-6A5BAF89CF25}" type="datetimeFigureOut">
              <a:rPr lang="tr-TR" smtClean="0"/>
              <a:t>1.11.2019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9378B22-2782-4AAC-8C62-B02717A00BBF}"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Başlık, Küçük Resim ve Metin">
    <p:spTree>
      <p:nvGrpSpPr>
        <p:cNvPr id="1" name=""/>
        <p:cNvGrpSpPr/>
        <p:nvPr/>
      </p:nvGrpSpPr>
      <p:grpSpPr>
        <a:xfrm>
          <a:off x="0" y="0"/>
          <a:ext cx="0" cy="0"/>
          <a:chOff x="0" y="0"/>
          <a:chExt cx="0" cy="0"/>
        </a:xfrm>
      </p:grpSpPr>
      <p:sp>
        <p:nvSpPr>
          <p:cNvPr id="2" name="1 Başlık"/>
          <p:cNvSpPr>
            <a:spLocks noGrp="1"/>
          </p:cNvSpPr>
          <p:nvPr>
            <p:ph type="title"/>
          </p:nvPr>
        </p:nvSpPr>
        <p:spPr>
          <a:xfrm>
            <a:off x="685800" y="457200"/>
            <a:ext cx="7772400" cy="1143000"/>
          </a:xfrm>
        </p:spPr>
        <p:txBody>
          <a:bodyPr/>
          <a:lstStyle/>
          <a:p>
            <a:r>
              <a:rPr lang="tr-TR" smtClean="0"/>
              <a:t>Asıl başlık stili için tıklatın</a:t>
            </a:r>
            <a:endParaRPr lang="tr-TR"/>
          </a:p>
        </p:txBody>
      </p:sp>
      <p:sp>
        <p:nvSpPr>
          <p:cNvPr id="3" name="2 Küçük Resim Yer Tutucusu"/>
          <p:cNvSpPr>
            <a:spLocks noGrp="1"/>
          </p:cNvSpPr>
          <p:nvPr>
            <p:ph type="clipArt" sz="half" idx="1"/>
          </p:nvPr>
        </p:nvSpPr>
        <p:spPr>
          <a:xfrm>
            <a:off x="685800" y="1981200"/>
            <a:ext cx="3810000" cy="4114800"/>
          </a:xfrm>
        </p:spPr>
        <p:txBody>
          <a:bodyPr/>
          <a:lstStyle/>
          <a:p>
            <a:endParaRPr lang="tr-TR"/>
          </a:p>
        </p:txBody>
      </p:sp>
      <p:sp>
        <p:nvSpPr>
          <p:cNvPr id="4" name="3 Metin Yer Tutucusu"/>
          <p:cNvSpPr>
            <a:spLocks noGrp="1"/>
          </p:cNvSpPr>
          <p:nvPr>
            <p:ph type="body" sz="half" idx="2"/>
          </p:nvPr>
        </p:nvSpPr>
        <p:spPr>
          <a:xfrm>
            <a:off x="4648200" y="1981200"/>
            <a:ext cx="381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a:xfrm>
            <a:off x="685800" y="6248400"/>
            <a:ext cx="1905000" cy="457200"/>
          </a:xfrm>
        </p:spPr>
        <p:txBody>
          <a:bodyPr/>
          <a:lstStyle>
            <a:lvl1pPr>
              <a:defRPr/>
            </a:lvl1pPr>
          </a:lstStyle>
          <a:p>
            <a:endParaRPr lang="tr-TR"/>
          </a:p>
        </p:txBody>
      </p:sp>
      <p:sp>
        <p:nvSpPr>
          <p:cNvPr id="6" name="5 Altbilgi Yer Tutucusu"/>
          <p:cNvSpPr>
            <a:spLocks noGrp="1"/>
          </p:cNvSpPr>
          <p:nvPr>
            <p:ph type="ftr" sz="quarter" idx="11"/>
          </p:nvPr>
        </p:nvSpPr>
        <p:spPr>
          <a:xfrm>
            <a:off x="3124200" y="6248400"/>
            <a:ext cx="2895600" cy="457200"/>
          </a:xfrm>
        </p:spPr>
        <p:txBody>
          <a:bodyPr/>
          <a:lstStyle>
            <a:lvl1pPr>
              <a:defRPr/>
            </a:lvl1pPr>
          </a:lstStyle>
          <a:p>
            <a:endParaRPr lang="tr-TR"/>
          </a:p>
        </p:txBody>
      </p:sp>
      <p:sp>
        <p:nvSpPr>
          <p:cNvPr id="7" name="6 Slayt Numarası Yer Tutucusu"/>
          <p:cNvSpPr>
            <a:spLocks noGrp="1"/>
          </p:cNvSpPr>
          <p:nvPr>
            <p:ph type="sldNum" sz="quarter" idx="12"/>
          </p:nvPr>
        </p:nvSpPr>
        <p:spPr>
          <a:xfrm>
            <a:off x="6553200" y="6248400"/>
            <a:ext cx="1905000" cy="457200"/>
          </a:xfrm>
        </p:spPr>
        <p:txBody>
          <a:bodyPr/>
          <a:lstStyle>
            <a:lvl1pPr>
              <a:defRPr/>
            </a:lvl1pPr>
          </a:lstStyle>
          <a:p>
            <a:fld id="{077688F4-1D71-4B06-B6BF-63CA11EC1822}" type="slidenum">
              <a:rPr lang="tr-TR"/>
              <a:pP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Başlık, Metin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457200"/>
            <a:ext cx="77724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85800" y="1981200"/>
            <a:ext cx="381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4648200" y="1981200"/>
            <a:ext cx="38100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4648200" y="4114800"/>
            <a:ext cx="38100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Veri Yer Tutucusu"/>
          <p:cNvSpPr>
            <a:spLocks noGrp="1"/>
          </p:cNvSpPr>
          <p:nvPr>
            <p:ph type="dt" sz="half" idx="10"/>
          </p:nvPr>
        </p:nvSpPr>
        <p:spPr>
          <a:xfrm>
            <a:off x="685800" y="6248400"/>
            <a:ext cx="1905000" cy="457200"/>
          </a:xfrm>
        </p:spPr>
        <p:txBody>
          <a:bodyPr/>
          <a:lstStyle>
            <a:lvl1pPr>
              <a:defRPr/>
            </a:lvl1pPr>
          </a:lstStyle>
          <a:p>
            <a:endParaRPr lang="tr-TR"/>
          </a:p>
        </p:txBody>
      </p:sp>
      <p:sp>
        <p:nvSpPr>
          <p:cNvPr id="7" name="6 Altbilgi Yer Tutucusu"/>
          <p:cNvSpPr>
            <a:spLocks noGrp="1"/>
          </p:cNvSpPr>
          <p:nvPr>
            <p:ph type="ftr" sz="quarter" idx="11"/>
          </p:nvPr>
        </p:nvSpPr>
        <p:spPr>
          <a:xfrm>
            <a:off x="3124200" y="6248400"/>
            <a:ext cx="2895600" cy="457200"/>
          </a:xfrm>
        </p:spPr>
        <p:txBody>
          <a:bodyPr/>
          <a:lstStyle>
            <a:lvl1pPr>
              <a:defRPr/>
            </a:lvl1pPr>
          </a:lstStyle>
          <a:p>
            <a:endParaRPr lang="tr-TR"/>
          </a:p>
        </p:txBody>
      </p:sp>
      <p:sp>
        <p:nvSpPr>
          <p:cNvPr id="8" name="7 Slayt Numarası Yer Tutucusu"/>
          <p:cNvSpPr>
            <a:spLocks noGrp="1"/>
          </p:cNvSpPr>
          <p:nvPr>
            <p:ph type="sldNum" sz="quarter" idx="12"/>
          </p:nvPr>
        </p:nvSpPr>
        <p:spPr>
          <a:xfrm>
            <a:off x="6553200" y="6248400"/>
            <a:ext cx="1905000" cy="457200"/>
          </a:xfrm>
        </p:spPr>
        <p:txBody>
          <a:bodyPr/>
          <a:lstStyle>
            <a:lvl1pPr>
              <a:defRPr/>
            </a:lvl1pPr>
          </a:lstStyle>
          <a:p>
            <a:fld id="{33189D51-81AF-4CC6-8FFA-4F977E205D6E}" type="slidenum">
              <a:rPr lang="tr-TR"/>
              <a:pPr/>
              <a:t>‹#›</a:t>
            </a:fld>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cSld name="Başlık, Metin ve Küçük Resim">
    <p:spTree>
      <p:nvGrpSpPr>
        <p:cNvPr id="1" name=""/>
        <p:cNvGrpSpPr/>
        <p:nvPr/>
      </p:nvGrpSpPr>
      <p:grpSpPr>
        <a:xfrm>
          <a:off x="0" y="0"/>
          <a:ext cx="0" cy="0"/>
          <a:chOff x="0" y="0"/>
          <a:chExt cx="0" cy="0"/>
        </a:xfrm>
      </p:grpSpPr>
      <p:sp>
        <p:nvSpPr>
          <p:cNvPr id="2" name="1 Başlık"/>
          <p:cNvSpPr>
            <a:spLocks noGrp="1"/>
          </p:cNvSpPr>
          <p:nvPr>
            <p:ph type="title"/>
          </p:nvPr>
        </p:nvSpPr>
        <p:spPr>
          <a:xfrm>
            <a:off x="685800" y="457200"/>
            <a:ext cx="77724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85800" y="1981200"/>
            <a:ext cx="381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Küçük Resim Yer Tutucusu"/>
          <p:cNvSpPr>
            <a:spLocks noGrp="1"/>
          </p:cNvSpPr>
          <p:nvPr>
            <p:ph type="clipArt" sz="half" idx="2"/>
          </p:nvPr>
        </p:nvSpPr>
        <p:spPr>
          <a:xfrm>
            <a:off x="4648200" y="1981200"/>
            <a:ext cx="3810000" cy="4114800"/>
          </a:xfrm>
        </p:spPr>
        <p:txBody>
          <a:bodyPr/>
          <a:lstStyle/>
          <a:p>
            <a:endParaRPr lang="tr-TR"/>
          </a:p>
        </p:txBody>
      </p:sp>
      <p:sp>
        <p:nvSpPr>
          <p:cNvPr id="5" name="4 Veri Yer Tutucusu"/>
          <p:cNvSpPr>
            <a:spLocks noGrp="1"/>
          </p:cNvSpPr>
          <p:nvPr>
            <p:ph type="dt" sz="half" idx="10"/>
          </p:nvPr>
        </p:nvSpPr>
        <p:spPr>
          <a:xfrm>
            <a:off x="685800" y="6248400"/>
            <a:ext cx="1905000" cy="457200"/>
          </a:xfrm>
        </p:spPr>
        <p:txBody>
          <a:bodyPr/>
          <a:lstStyle>
            <a:lvl1pPr>
              <a:defRPr/>
            </a:lvl1pPr>
          </a:lstStyle>
          <a:p>
            <a:endParaRPr lang="tr-TR"/>
          </a:p>
        </p:txBody>
      </p:sp>
      <p:sp>
        <p:nvSpPr>
          <p:cNvPr id="6" name="5 Altbilgi Yer Tutucusu"/>
          <p:cNvSpPr>
            <a:spLocks noGrp="1"/>
          </p:cNvSpPr>
          <p:nvPr>
            <p:ph type="ftr" sz="quarter" idx="11"/>
          </p:nvPr>
        </p:nvSpPr>
        <p:spPr>
          <a:xfrm>
            <a:off x="3124200" y="6248400"/>
            <a:ext cx="2895600" cy="457200"/>
          </a:xfrm>
        </p:spPr>
        <p:txBody>
          <a:bodyPr/>
          <a:lstStyle>
            <a:lvl1pPr>
              <a:defRPr/>
            </a:lvl1pPr>
          </a:lstStyle>
          <a:p>
            <a:endParaRPr lang="tr-TR"/>
          </a:p>
        </p:txBody>
      </p:sp>
      <p:sp>
        <p:nvSpPr>
          <p:cNvPr id="7" name="6 Slayt Numarası Yer Tutucusu"/>
          <p:cNvSpPr>
            <a:spLocks noGrp="1"/>
          </p:cNvSpPr>
          <p:nvPr>
            <p:ph type="sldNum" sz="quarter" idx="12"/>
          </p:nvPr>
        </p:nvSpPr>
        <p:spPr>
          <a:xfrm>
            <a:off x="6553200" y="6248400"/>
            <a:ext cx="1905000" cy="457200"/>
          </a:xfrm>
        </p:spPr>
        <p:txBody>
          <a:bodyPr/>
          <a:lstStyle>
            <a:lvl1pPr>
              <a:defRPr/>
            </a:lvl1pPr>
          </a:lstStyle>
          <a:p>
            <a:fld id="{47A3DCD8-4748-497A-B69D-717374E627F9}" type="slidenum">
              <a:rPr lang="tr-TR"/>
              <a:pPr/>
              <a:t>‹#›</a:t>
            </a:fld>
            <a:endParaRPr lang="tr-T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685800" y="457200"/>
            <a:ext cx="7772400" cy="11430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685800" y="1981200"/>
            <a:ext cx="7772400" cy="4114800"/>
          </a:xfrm>
        </p:spPr>
        <p:txBody>
          <a:bodyPr/>
          <a:lstStyle/>
          <a:p>
            <a:endParaRPr lang="tr-TR"/>
          </a:p>
        </p:txBody>
      </p:sp>
      <p:sp>
        <p:nvSpPr>
          <p:cNvPr id="4" name="3 Veri Yer Tutucusu"/>
          <p:cNvSpPr>
            <a:spLocks noGrp="1"/>
          </p:cNvSpPr>
          <p:nvPr>
            <p:ph type="dt" sz="half" idx="10"/>
          </p:nvPr>
        </p:nvSpPr>
        <p:spPr>
          <a:xfrm>
            <a:off x="685800" y="6248400"/>
            <a:ext cx="1905000" cy="457200"/>
          </a:xfrm>
        </p:spPr>
        <p:txBody>
          <a:bodyPr/>
          <a:lstStyle>
            <a:lvl1pPr>
              <a:defRPr/>
            </a:lvl1pPr>
          </a:lstStyle>
          <a:p>
            <a:endParaRPr lang="tr-TR"/>
          </a:p>
        </p:txBody>
      </p:sp>
      <p:sp>
        <p:nvSpPr>
          <p:cNvPr id="5" name="4 Altbilgi Yer Tutucusu"/>
          <p:cNvSpPr>
            <a:spLocks noGrp="1"/>
          </p:cNvSpPr>
          <p:nvPr>
            <p:ph type="ftr" sz="quarter" idx="11"/>
          </p:nvPr>
        </p:nvSpPr>
        <p:spPr>
          <a:xfrm>
            <a:off x="3124200" y="6248400"/>
            <a:ext cx="2895600" cy="457200"/>
          </a:xfrm>
        </p:spPr>
        <p:txBody>
          <a:bodyPr/>
          <a:lstStyle>
            <a:lvl1pPr>
              <a:defRPr/>
            </a:lvl1pPr>
          </a:lstStyle>
          <a:p>
            <a:endParaRPr lang="tr-TR"/>
          </a:p>
        </p:txBody>
      </p:sp>
      <p:sp>
        <p:nvSpPr>
          <p:cNvPr id="6" name="5 Slayt Numarası Yer Tutucusu"/>
          <p:cNvSpPr>
            <a:spLocks noGrp="1"/>
          </p:cNvSpPr>
          <p:nvPr>
            <p:ph type="sldNum" sz="quarter" idx="12"/>
          </p:nvPr>
        </p:nvSpPr>
        <p:spPr>
          <a:xfrm>
            <a:off x="6553200" y="6248400"/>
            <a:ext cx="1905000" cy="457200"/>
          </a:xfrm>
        </p:spPr>
        <p:txBody>
          <a:bodyPr/>
          <a:lstStyle>
            <a:lvl1pPr>
              <a:defRPr/>
            </a:lvl1pPr>
          </a:lstStyle>
          <a:p>
            <a:fld id="{ADDA290C-B154-453D-B921-9C806B817507}" type="slidenum">
              <a:rPr lang="tr-T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9858674-D2B1-4B28-A978-6A5BAF89CF25}" type="datetimeFigureOut">
              <a:rPr lang="tr-TR" smtClean="0"/>
              <a:t>1.11.2019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9378B22-2782-4AAC-8C62-B02717A00BBF}"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B9858674-D2B1-4B28-A978-6A5BAF89CF25}" type="datetimeFigureOut">
              <a:rPr lang="tr-TR" smtClean="0"/>
              <a:t>1.11.2019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9378B22-2782-4AAC-8C62-B02717A00BBF}"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B9858674-D2B1-4B28-A978-6A5BAF89CF25}" type="datetimeFigureOut">
              <a:rPr lang="tr-TR" smtClean="0"/>
              <a:t>1.11.2019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9378B22-2782-4AAC-8C62-B02717A00BBF}"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B9858674-D2B1-4B28-A978-6A5BAF89CF25}" type="datetimeFigureOut">
              <a:rPr lang="tr-TR" smtClean="0"/>
              <a:t>1.11.2019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9378B22-2782-4AAC-8C62-B02717A00BBF}"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B9858674-D2B1-4B28-A978-6A5BAF89CF25}" type="datetimeFigureOut">
              <a:rPr lang="tr-TR" smtClean="0"/>
              <a:t>1.11.2019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9378B22-2782-4AAC-8C62-B02717A00BBF}"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B9858674-D2B1-4B28-A978-6A5BAF89CF25}" type="datetimeFigureOut">
              <a:rPr lang="tr-TR" smtClean="0"/>
              <a:t>1.11.2019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9378B22-2782-4AAC-8C62-B02717A00BBF}"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B9858674-D2B1-4B28-A978-6A5BAF89CF25}" type="datetimeFigureOut">
              <a:rPr lang="tr-TR" smtClean="0"/>
              <a:t>1.11.2019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9378B22-2782-4AAC-8C62-B02717A00BBF}"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B9858674-D2B1-4B28-A978-6A5BAF89CF25}" type="datetimeFigureOut">
              <a:rPr lang="tr-TR" smtClean="0"/>
              <a:t>1.11.2019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9378B22-2782-4AAC-8C62-B02717A00BBF}"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858674-D2B1-4B28-A978-6A5BAF89CF25}" type="datetimeFigureOut">
              <a:rPr lang="tr-TR" smtClean="0"/>
              <a:t>1.11.2019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378B22-2782-4AAC-8C62-B02717A00BBF}"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images.google.com.tr/imgres?imgurl=http://antwrp.gsfc.nasa.gov/apod/image/einstein_clerk_big.gif&amp;imgrefurl=http://www.physlink.com/Community/Forums/viewmessages.cfm?Forum%3D17%26Topic%3D3247%26srow%3D11%26erow%3D20&amp;h=600&amp;w=543&amp;sz=315&amp;tbnid=U_WpteTqRFAJ:&amp;tbnh=133&amp;tbnw=120&amp;hl=tr&amp;start=11&amp;prev=/images?q%3Deinstein%26hl%3Dtr%26lr%3D"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image" Target="../media/image14.jpeg"/><Relationship Id="rId5" Type="http://schemas.openxmlformats.org/officeDocument/2006/relationships/hyperlink" Target="http://images.google.com.tr/imgres?imgurl=http://www.bilkent.edu.tr/~Bilnews/issue_6_21/nasuh-1.jpg&amp;imgrefurl=http://www.bilkent.edu.tr/~Bilnews/issue_6_21/&amp;h=91&amp;w=120&amp;sz=4&amp;tbnid=B8XHpPGLt8UJ:&amp;tbnh=62&amp;tbnw=82&amp;hl=tr&amp;start=33&amp;prev=/images?q%3DNasuh%2BMahruki%26start%3D20%26hl%3Dtr%26lr%3D%26sa%3DN" TargetMode="External"/><Relationship Id="rId4" Type="http://schemas.openxmlformats.org/officeDocument/2006/relationships/image" Target="../media/image13.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3" Type="http://schemas.openxmlformats.org/officeDocument/2006/relationships/image" Target="../media/image38.gi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9.jpeg"/><Relationship Id="rId4" Type="http://schemas.openxmlformats.org/officeDocument/2006/relationships/hyperlink" Target="http://history.acusd.edu/gen/recording/images4/century_enr.jp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6.gif"/></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93186" name="Picture 2" descr="J0162"/>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93187" name="Rectangle 3"/>
          <p:cNvSpPr>
            <a:spLocks noGrp="1" noChangeArrowheads="1"/>
          </p:cNvSpPr>
          <p:nvPr>
            <p:ph type="ctrTitle"/>
          </p:nvPr>
        </p:nvSpPr>
        <p:spPr>
          <a:xfrm>
            <a:off x="2514600" y="1447800"/>
            <a:ext cx="4191000" cy="3886200"/>
          </a:xfrm>
          <a:gradFill rotWithShape="0">
            <a:gsLst>
              <a:gs pos="0">
                <a:srgbClr val="CCECFF"/>
              </a:gs>
              <a:gs pos="100000">
                <a:srgbClr val="00FFFF"/>
              </a:gs>
            </a:gsLst>
            <a:path path="shape">
              <a:fillToRect l="50000" t="50000" r="50000" b="50000"/>
            </a:path>
          </a:gradFill>
        </p:spPr>
        <p:txBody>
          <a:bodyPr/>
          <a:lstStyle/>
          <a:p>
            <a:pPr algn="ctr"/>
            <a:r>
              <a:rPr lang="tr-TR" sz="7000" b="1">
                <a:latin typeface="Courier New" pitchFamily="49" charset="0"/>
              </a:rPr>
              <a:t>VERİMLİ DERS ÇALIŞMA</a:t>
            </a:r>
            <a:r>
              <a:rPr lang="tr-TR"/>
              <a:t> </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93187">
                                            <p:txEl>
                                              <p:charRg st="4294967295" end="4294967295"/>
                                            </p:txEl>
                                          </p:spTgt>
                                        </p:tgtEl>
                                        <p:attrNameLst>
                                          <p:attrName>style.visibility</p:attrName>
                                        </p:attrNameLst>
                                      </p:cBhvr>
                                      <p:to>
                                        <p:strVal val="visible"/>
                                      </p:to>
                                    </p:set>
                                    <p:anim calcmode="lin" valueType="num">
                                      <p:cBhvr>
                                        <p:cTn id="7" dur="2000" fill="hold"/>
                                        <p:tgtEl>
                                          <p:spTgt spid="93187">
                                            <p:txEl>
                                              <p:charRg st="4294967295" end="4294967295"/>
                                            </p:txEl>
                                          </p:spTgt>
                                        </p:tgtEl>
                                        <p:attrNameLst>
                                          <p:attrName>ppt_w</p:attrName>
                                        </p:attrNameLst>
                                      </p:cBhvr>
                                      <p:tavLst>
                                        <p:tav tm="0">
                                          <p:val>
                                            <p:strVal val="#ppt_w"/>
                                          </p:val>
                                        </p:tav>
                                        <p:tav tm="100000">
                                          <p:val>
                                            <p:strVal val="#ppt_w"/>
                                          </p:val>
                                        </p:tav>
                                      </p:tavLst>
                                    </p:anim>
                                    <p:anim calcmode="lin" valueType="num">
                                      <p:cBhvr>
                                        <p:cTn id="8" dur="2000" fill="hold"/>
                                        <p:tgtEl>
                                          <p:spTgt spid="93187">
                                            <p:txEl>
                                              <p:charRg st="4294967295" end="4294967295"/>
                                            </p:txEl>
                                          </p:spTgt>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93187">
                                            <p:txEl>
                                              <p:charRg st="4294967295" end="4294967295"/>
                                            </p:txEl>
                                          </p:spTgt>
                                        </p:tgtEl>
                                        <p:attrNameLst>
                                          <p:attrName>ppt_x</p:attrName>
                                        </p:attrNameLst>
                                      </p:cBhvr>
                                      <p:tavLst>
                                        <p:tav tm="0">
                                          <p:val>
                                            <p:strVal val="#ppt_x-.4"/>
                                          </p:val>
                                        </p:tav>
                                        <p:tav tm="100000">
                                          <p:val>
                                            <p:strVal val="#ppt_x"/>
                                          </p:val>
                                        </p:tav>
                                      </p:tavLst>
                                    </p:anim>
                                    <p:anim calcmode="lin" valueType="num">
                                      <p:cBhvr>
                                        <p:cTn id="10" dur="2000" fill="hold"/>
                                        <p:tgtEl>
                                          <p:spTgt spid="93187">
                                            <p:txEl>
                                              <p:charRg st="4294967295" end="4294967295"/>
                                            </p:txEl>
                                          </p:spTgt>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244" name="Picture 4" descr="fit44"/>
          <p:cNvPicPr>
            <a:picLocks noChangeAspect="1" noChangeArrowheads="1"/>
          </p:cNvPicPr>
          <p:nvPr/>
        </p:nvPicPr>
        <p:blipFill>
          <a:blip r:embed="rId3" cstate="print"/>
          <a:srcRect/>
          <a:stretch>
            <a:fillRect/>
          </a:stretch>
        </p:blipFill>
        <p:spPr bwMode="auto">
          <a:xfrm>
            <a:off x="0" y="0"/>
            <a:ext cx="5029200" cy="6858000"/>
          </a:xfrm>
          <a:prstGeom prst="rect">
            <a:avLst/>
          </a:prstGeom>
          <a:noFill/>
        </p:spPr>
      </p:pic>
      <p:sp>
        <p:nvSpPr>
          <p:cNvPr id="10243" name="Rectangle 3"/>
          <p:cNvSpPr>
            <a:spLocks noGrp="1" noChangeArrowheads="1"/>
          </p:cNvSpPr>
          <p:nvPr>
            <p:ph type="body" idx="1"/>
          </p:nvPr>
        </p:nvSpPr>
        <p:spPr>
          <a:xfrm>
            <a:off x="5029200" y="2057400"/>
            <a:ext cx="4114800" cy="4800600"/>
          </a:xfrm>
          <a:solidFill>
            <a:srgbClr val="FFFF66"/>
          </a:solidFill>
        </p:spPr>
        <p:txBody>
          <a:bodyPr/>
          <a:lstStyle/>
          <a:p>
            <a:pPr>
              <a:lnSpc>
                <a:spcPct val="80000"/>
              </a:lnSpc>
            </a:pPr>
            <a:r>
              <a:rPr lang="tr-TR" sz="3000" b="1">
                <a:latin typeface="Comic Sans MS" pitchFamily="66" charset="0"/>
              </a:rPr>
              <a:t>Her çalışma bir amaca yönelik olmalıdır. Bu amaçlar yakın ve uzak amaçlar olarak ayrılabilir.</a:t>
            </a:r>
          </a:p>
        </p:txBody>
      </p:sp>
      <p:sp>
        <p:nvSpPr>
          <p:cNvPr id="10242" name="Rectangle 2"/>
          <p:cNvSpPr>
            <a:spLocks noGrp="1" noChangeArrowheads="1"/>
          </p:cNvSpPr>
          <p:nvPr>
            <p:ph type="title"/>
          </p:nvPr>
        </p:nvSpPr>
        <p:spPr>
          <a:xfrm>
            <a:off x="4953000" y="0"/>
            <a:ext cx="4191000" cy="1981200"/>
          </a:xfrm>
          <a:solidFill>
            <a:srgbClr val="FFFF66"/>
          </a:solidFill>
        </p:spPr>
        <p:txBody>
          <a:bodyPr/>
          <a:lstStyle/>
          <a:p>
            <a:pPr algn="ctr"/>
            <a:r>
              <a:rPr lang="tr-TR" sz="4000">
                <a:latin typeface="Comic Sans MS" pitchFamily="66" charset="0"/>
              </a:rPr>
              <a:t>AMAÇLARIN VE ÖNCELİKLERİN BELİRLENMESİ</a:t>
            </a:r>
            <a:endParaRPr lang="tr-TR" sz="4000"/>
          </a:p>
        </p:txBody>
      </p:sp>
      <p:sp>
        <p:nvSpPr>
          <p:cNvPr id="10245" name="Text Box 5"/>
          <p:cNvSpPr txBox="1">
            <a:spLocks noChangeArrowheads="1"/>
          </p:cNvSpPr>
          <p:nvPr/>
        </p:nvSpPr>
        <p:spPr bwMode="auto">
          <a:xfrm>
            <a:off x="0" y="0"/>
            <a:ext cx="5029200" cy="2076450"/>
          </a:xfrm>
          <a:prstGeom prst="rect">
            <a:avLst/>
          </a:prstGeom>
          <a:solidFill>
            <a:srgbClr val="FF9933"/>
          </a:solidFill>
          <a:ln w="9525">
            <a:noFill/>
            <a:miter lim="800000"/>
            <a:headEnd/>
            <a:tailEnd/>
          </a:ln>
          <a:effectLst/>
        </p:spPr>
        <p:txBody>
          <a:bodyPr>
            <a:spAutoFit/>
          </a:bodyPr>
          <a:lstStyle/>
          <a:p>
            <a:pPr>
              <a:spcBef>
                <a:spcPct val="50000"/>
              </a:spcBef>
            </a:pPr>
            <a:r>
              <a:rPr lang="tr-TR" sz="2600" b="1">
                <a:solidFill>
                  <a:srgbClr val="080808"/>
                </a:solidFill>
                <a:effectLst/>
                <a:latin typeface="Comic Sans MS" pitchFamily="66" charset="0"/>
              </a:rPr>
              <a:t>Benim Uzun Vadede Amacım Veteriner Olup Sana Yaşlılığında Bakmak Kısa Vadeli Amacım İse Bunu Sana Anlatmak</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0242">
                                            <p:txEl>
                                              <p:charRg st="4294967295" end="4294967295"/>
                                            </p:txEl>
                                          </p:spTgt>
                                        </p:tgtEl>
                                        <p:attrNameLst>
                                          <p:attrName>style.visibility</p:attrName>
                                        </p:attrNameLst>
                                      </p:cBhvr>
                                      <p:to>
                                        <p:strVal val="visible"/>
                                      </p:to>
                                    </p:set>
                                    <p:animEffect transition="in" filter="fade">
                                      <p:cBhvr>
                                        <p:cTn id="7" dur="1000"/>
                                        <p:tgtEl>
                                          <p:spTgt spid="10242">
                                            <p:txEl>
                                              <p:charRg st="4294967295" end="4294967295"/>
                                            </p:txEl>
                                          </p:spTgt>
                                        </p:tgtEl>
                                      </p:cBhvr>
                                    </p:animEffect>
                                    <p:anim calcmode="lin" valueType="num">
                                      <p:cBhvr>
                                        <p:cTn id="8" dur="1000" fill="hold"/>
                                        <p:tgtEl>
                                          <p:spTgt spid="10242">
                                            <p:txEl>
                                              <p:charRg st="4294967295" end="4294967295"/>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10242">
                                            <p:txEl>
                                              <p:charRg st="4294967295" end="4294967295"/>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0242">
                                            <p:txEl>
                                              <p:charRg st="4294967295" end="4294967295"/>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0243">
                                            <p:txEl>
                                              <p:pRg st="0" end="0"/>
                                            </p:txEl>
                                          </p:spTgt>
                                        </p:tgtEl>
                                        <p:attrNameLst>
                                          <p:attrName>style.visibility</p:attrName>
                                        </p:attrNameLst>
                                      </p:cBhvr>
                                      <p:to>
                                        <p:strVal val="visible"/>
                                      </p:to>
                                    </p:set>
                                    <p:animEffect transition="in" filter="fade">
                                      <p:cBhvr>
                                        <p:cTn id="15" dur="1000"/>
                                        <p:tgtEl>
                                          <p:spTgt spid="10243">
                                            <p:txEl>
                                              <p:pRg st="0" end="0"/>
                                            </p:txEl>
                                          </p:spTgt>
                                        </p:tgtEl>
                                      </p:cBhvr>
                                    </p:animEffect>
                                    <p:anim calcmode="lin" valueType="num">
                                      <p:cBhvr>
                                        <p:cTn id="16" dur="10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024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024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P spid="1024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8" name="Rectangle 4"/>
          <p:cNvSpPr>
            <a:spLocks noGrp="1" noChangeArrowheads="1"/>
          </p:cNvSpPr>
          <p:nvPr>
            <p:ph type="body" sz="half" idx="2"/>
          </p:nvPr>
        </p:nvSpPr>
        <p:spPr>
          <a:xfrm>
            <a:off x="0" y="0"/>
            <a:ext cx="9144000" cy="6858000"/>
          </a:xfrm>
        </p:spPr>
        <p:txBody>
          <a:bodyPr/>
          <a:lstStyle/>
          <a:p>
            <a:pPr algn="just">
              <a:lnSpc>
                <a:spcPct val="80000"/>
              </a:lnSpc>
              <a:buFont typeface="Monotype Sorts" pitchFamily="2" charset="2"/>
              <a:buNone/>
            </a:pPr>
            <a:r>
              <a:rPr lang="tr-TR" sz="3000" b="1">
                <a:solidFill>
                  <a:srgbClr val="FF0000"/>
                </a:solidFill>
                <a:latin typeface="Arial" charset="0"/>
              </a:rPr>
              <a:t>Şimdi basit bir yöntemle bu öncelikleri nasıl belirleyebiliriz bir bakalım.</a:t>
            </a:r>
          </a:p>
          <a:p>
            <a:pPr algn="just">
              <a:lnSpc>
                <a:spcPct val="80000"/>
              </a:lnSpc>
            </a:pPr>
            <a:r>
              <a:rPr lang="tr-TR" sz="3000" b="1">
                <a:solidFill>
                  <a:srgbClr val="080808"/>
                </a:solidFill>
                <a:latin typeface="Arial" charset="0"/>
              </a:rPr>
              <a:t>Üç tane küçük liste düzenleyeceğiz.</a:t>
            </a:r>
          </a:p>
          <a:p>
            <a:pPr algn="just">
              <a:lnSpc>
                <a:spcPct val="80000"/>
              </a:lnSpc>
            </a:pPr>
            <a:r>
              <a:rPr lang="tr-TR" sz="3000" b="1">
                <a:solidFill>
                  <a:srgbClr val="080808"/>
                </a:solidFill>
                <a:latin typeface="Arial" charset="0"/>
              </a:rPr>
              <a:t>1. Liste için gözlerinizi kapatın, arkanıza yaslanın... Sessizce 1 dk 10 yıl sonrasını düşünün. Nerede olacaksınız ve neler yapacaksınız.</a:t>
            </a:r>
          </a:p>
          <a:p>
            <a:pPr algn="just">
              <a:lnSpc>
                <a:spcPct val="80000"/>
              </a:lnSpc>
            </a:pPr>
            <a:r>
              <a:rPr lang="tr-TR" sz="3000" b="1">
                <a:solidFill>
                  <a:srgbClr val="080808"/>
                </a:solidFill>
                <a:latin typeface="Arial" charset="0"/>
              </a:rPr>
              <a:t>Sonra bunları yazın.</a:t>
            </a:r>
          </a:p>
          <a:p>
            <a:pPr algn="just">
              <a:lnSpc>
                <a:spcPct val="80000"/>
              </a:lnSpc>
            </a:pPr>
            <a:r>
              <a:rPr lang="tr-TR" sz="3000" b="1">
                <a:solidFill>
                  <a:srgbClr val="080808"/>
                </a:solidFill>
                <a:latin typeface="Arial" charset="0"/>
              </a:rPr>
              <a:t>Listenizde soyut değil, somut kavramlar kullanın.</a:t>
            </a:r>
          </a:p>
          <a:p>
            <a:pPr algn="just">
              <a:lnSpc>
                <a:spcPct val="80000"/>
              </a:lnSpc>
            </a:pPr>
            <a:r>
              <a:rPr lang="tr-TR" sz="3000" b="1">
                <a:solidFill>
                  <a:srgbClr val="080808"/>
                </a:solidFill>
                <a:latin typeface="Arial" charset="0"/>
              </a:rPr>
              <a:t>2. Liste için aynı yöntemi kullanın 1 yıl sonrası düşünün.</a:t>
            </a:r>
          </a:p>
          <a:p>
            <a:pPr algn="just">
              <a:lnSpc>
                <a:spcPct val="80000"/>
              </a:lnSpc>
            </a:pPr>
            <a:r>
              <a:rPr lang="tr-TR" sz="3000" b="1">
                <a:solidFill>
                  <a:srgbClr val="080808"/>
                </a:solidFill>
                <a:latin typeface="Arial" charset="0"/>
              </a:rPr>
              <a:t>3. Listeyi de aynı yöntemle 1 ay sonrasına uygulayın.</a:t>
            </a:r>
          </a:p>
          <a:p>
            <a:pPr algn="just"/>
            <a:r>
              <a:rPr lang="tr-TR" sz="3000" b="1">
                <a:solidFill>
                  <a:srgbClr val="080808"/>
                </a:solidFill>
                <a:latin typeface="Arial" charset="0"/>
              </a:rPr>
              <a:t>Sonra bu listedekileri önem sırasına göre numaralayın.</a:t>
            </a:r>
            <a:endParaRPr lang="tr-TR" sz="3000">
              <a:solidFill>
                <a:srgbClr val="080808"/>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1988">
                                            <p:txEl>
                                              <p:pRg st="0" end="0"/>
                                            </p:txEl>
                                          </p:spTgt>
                                        </p:tgtEl>
                                        <p:attrNameLst>
                                          <p:attrName>style.visibility</p:attrName>
                                        </p:attrNameLst>
                                      </p:cBhvr>
                                      <p:to>
                                        <p:strVal val="visible"/>
                                      </p:to>
                                    </p:set>
                                    <p:anim calcmode="lin" valueType="num">
                                      <p:cBhvr>
                                        <p:cTn id="7" dur="500" fill="hold"/>
                                        <p:tgtEl>
                                          <p:spTgt spid="4198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198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198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41988">
                                            <p:txEl>
                                              <p:pRg st="1" end="1"/>
                                            </p:txEl>
                                          </p:spTgt>
                                        </p:tgtEl>
                                        <p:attrNameLst>
                                          <p:attrName>style.visibility</p:attrName>
                                        </p:attrNameLst>
                                      </p:cBhvr>
                                      <p:to>
                                        <p:strVal val="visible"/>
                                      </p:to>
                                    </p:set>
                                    <p:anim calcmode="lin" valueType="num">
                                      <p:cBhvr>
                                        <p:cTn id="14" dur="500" fill="hold"/>
                                        <p:tgtEl>
                                          <p:spTgt spid="4198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198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198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41988">
                                            <p:txEl>
                                              <p:pRg st="2" end="2"/>
                                            </p:txEl>
                                          </p:spTgt>
                                        </p:tgtEl>
                                        <p:attrNameLst>
                                          <p:attrName>style.visibility</p:attrName>
                                        </p:attrNameLst>
                                      </p:cBhvr>
                                      <p:to>
                                        <p:strVal val="visible"/>
                                      </p:to>
                                    </p:set>
                                    <p:anim calcmode="lin" valueType="num">
                                      <p:cBhvr>
                                        <p:cTn id="21" dur="500" fill="hold"/>
                                        <p:tgtEl>
                                          <p:spTgt spid="4198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198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198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41988">
                                            <p:txEl>
                                              <p:pRg st="3" end="3"/>
                                            </p:txEl>
                                          </p:spTgt>
                                        </p:tgtEl>
                                        <p:attrNameLst>
                                          <p:attrName>style.visibility</p:attrName>
                                        </p:attrNameLst>
                                      </p:cBhvr>
                                      <p:to>
                                        <p:strVal val="visible"/>
                                      </p:to>
                                    </p:set>
                                    <p:anim calcmode="lin" valueType="num">
                                      <p:cBhvr>
                                        <p:cTn id="28" dur="500" fill="hold"/>
                                        <p:tgtEl>
                                          <p:spTgt spid="41988">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1988">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1988">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41988">
                                            <p:txEl>
                                              <p:pRg st="4" end="4"/>
                                            </p:txEl>
                                          </p:spTgt>
                                        </p:tgtEl>
                                        <p:attrNameLst>
                                          <p:attrName>style.visibility</p:attrName>
                                        </p:attrNameLst>
                                      </p:cBhvr>
                                      <p:to>
                                        <p:strVal val="visible"/>
                                      </p:to>
                                    </p:set>
                                    <p:anim calcmode="lin" valueType="num">
                                      <p:cBhvr>
                                        <p:cTn id="35" dur="500" fill="hold"/>
                                        <p:tgtEl>
                                          <p:spTgt spid="41988">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1988">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41988">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41988">
                                            <p:txEl>
                                              <p:pRg st="5" end="5"/>
                                            </p:txEl>
                                          </p:spTgt>
                                        </p:tgtEl>
                                        <p:attrNameLst>
                                          <p:attrName>style.visibility</p:attrName>
                                        </p:attrNameLst>
                                      </p:cBhvr>
                                      <p:to>
                                        <p:strVal val="visible"/>
                                      </p:to>
                                    </p:set>
                                    <p:anim calcmode="lin" valueType="num">
                                      <p:cBhvr>
                                        <p:cTn id="42" dur="500" fill="hold"/>
                                        <p:tgtEl>
                                          <p:spTgt spid="41988">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41988">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41988">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41988">
                                            <p:txEl>
                                              <p:pRg st="6" end="6"/>
                                            </p:txEl>
                                          </p:spTgt>
                                        </p:tgtEl>
                                        <p:attrNameLst>
                                          <p:attrName>style.visibility</p:attrName>
                                        </p:attrNameLst>
                                      </p:cBhvr>
                                      <p:to>
                                        <p:strVal val="visible"/>
                                      </p:to>
                                    </p:set>
                                    <p:anim calcmode="lin" valueType="num">
                                      <p:cBhvr>
                                        <p:cTn id="49" dur="500" fill="hold"/>
                                        <p:tgtEl>
                                          <p:spTgt spid="41988">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41988">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41988">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41988">
                                            <p:txEl>
                                              <p:pRg st="7" end="7"/>
                                            </p:txEl>
                                          </p:spTgt>
                                        </p:tgtEl>
                                        <p:attrNameLst>
                                          <p:attrName>style.visibility</p:attrName>
                                        </p:attrNameLst>
                                      </p:cBhvr>
                                      <p:to>
                                        <p:strVal val="visible"/>
                                      </p:to>
                                    </p:set>
                                    <p:anim calcmode="lin" valueType="num">
                                      <p:cBhvr>
                                        <p:cTn id="56" dur="500" fill="hold"/>
                                        <p:tgtEl>
                                          <p:spTgt spid="41988">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41988">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4198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8"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648200" y="0"/>
            <a:ext cx="4495800" cy="1981200"/>
          </a:xfrm>
          <a:gradFill rotWithShape="0">
            <a:gsLst>
              <a:gs pos="0">
                <a:srgbClr val="00FF00">
                  <a:gamma/>
                  <a:shade val="46275"/>
                  <a:invGamma/>
                </a:srgbClr>
              </a:gs>
              <a:gs pos="100000">
                <a:srgbClr val="00FF00"/>
              </a:gs>
            </a:gsLst>
            <a:lin ang="5400000" scaled="1"/>
          </a:gradFill>
        </p:spPr>
        <p:txBody>
          <a:bodyPr/>
          <a:lstStyle/>
          <a:p>
            <a:pPr algn="ctr"/>
            <a:r>
              <a:rPr lang="tr-TR" sz="3600" b="1">
                <a:solidFill>
                  <a:srgbClr val="080808"/>
                </a:solidFill>
              </a:rPr>
              <a:t>AMAÇLARIN VE ÖNCELİKLERİN BELİRLENMESİ</a:t>
            </a:r>
            <a:endParaRPr lang="tr-TR" sz="3600"/>
          </a:p>
        </p:txBody>
      </p:sp>
      <p:sp>
        <p:nvSpPr>
          <p:cNvPr id="14339" name="Rectangle 3"/>
          <p:cNvSpPr>
            <a:spLocks noGrp="1" noChangeArrowheads="1"/>
          </p:cNvSpPr>
          <p:nvPr>
            <p:ph type="body" sz="half" idx="1"/>
          </p:nvPr>
        </p:nvSpPr>
        <p:spPr>
          <a:xfrm>
            <a:off x="4648200" y="1905000"/>
            <a:ext cx="4495800" cy="4953000"/>
          </a:xfrm>
          <a:solidFill>
            <a:srgbClr val="00FF00"/>
          </a:solidFill>
        </p:spPr>
        <p:txBody>
          <a:bodyPr/>
          <a:lstStyle/>
          <a:p>
            <a:pPr>
              <a:lnSpc>
                <a:spcPct val="90000"/>
              </a:lnSpc>
            </a:pPr>
            <a:r>
              <a:rPr lang="tr-TR" sz="2500" b="1">
                <a:solidFill>
                  <a:srgbClr val="080808"/>
                </a:solidFill>
                <a:latin typeface="Arial" charset="0"/>
              </a:rPr>
              <a:t>Her listedeki en üst iki maddeyi birleştirin. Bunlar,üzerinde çalışmaya başlayacağınız amaçlardır.</a:t>
            </a:r>
          </a:p>
          <a:p>
            <a:pPr>
              <a:lnSpc>
                <a:spcPct val="90000"/>
              </a:lnSpc>
            </a:pPr>
            <a:r>
              <a:rPr lang="tr-TR" sz="2500" b="1">
                <a:solidFill>
                  <a:srgbClr val="080808"/>
                </a:solidFill>
                <a:latin typeface="Arial" charset="0"/>
              </a:rPr>
              <a:t>Bu listeyi çalıştığınız yere asın. En üstteki maddeyi bir kartona yazarak tam karşınıza yerleştirin.</a:t>
            </a:r>
          </a:p>
          <a:p>
            <a:pPr>
              <a:lnSpc>
                <a:spcPct val="90000"/>
              </a:lnSpc>
            </a:pPr>
            <a:r>
              <a:rPr lang="tr-TR" sz="2500" b="1">
                <a:solidFill>
                  <a:srgbClr val="080808"/>
                </a:solidFill>
                <a:latin typeface="Arial" charset="0"/>
              </a:rPr>
              <a:t>Haftalık programınıza amaç plan cetvelindeki maddelerden mutlaka koyun.  </a:t>
            </a:r>
          </a:p>
        </p:txBody>
      </p:sp>
      <p:pic>
        <p:nvPicPr>
          <p:cNvPr id="14342" name="Picture 6" descr="g112"/>
          <p:cNvPicPr>
            <a:picLocks noChangeAspect="1" noChangeArrowheads="1"/>
          </p:cNvPicPr>
          <p:nvPr/>
        </p:nvPicPr>
        <p:blipFill>
          <a:blip r:embed="rId2" cstate="print"/>
          <a:srcRect/>
          <a:stretch>
            <a:fillRect/>
          </a:stretch>
        </p:blipFill>
        <p:spPr bwMode="auto">
          <a:xfrm>
            <a:off x="0" y="0"/>
            <a:ext cx="4724400" cy="6858000"/>
          </a:xfrm>
          <a:prstGeom prst="rect">
            <a:avLst/>
          </a:prstGeom>
          <a:noFill/>
        </p:spPr>
      </p:pic>
      <p:sp>
        <p:nvSpPr>
          <p:cNvPr id="14343" name="Text Box 7"/>
          <p:cNvSpPr txBox="1">
            <a:spLocks noChangeArrowheads="1"/>
          </p:cNvSpPr>
          <p:nvPr/>
        </p:nvSpPr>
        <p:spPr bwMode="auto">
          <a:xfrm>
            <a:off x="0" y="6035675"/>
            <a:ext cx="4724400" cy="822325"/>
          </a:xfrm>
          <a:prstGeom prst="rect">
            <a:avLst/>
          </a:prstGeom>
          <a:solidFill>
            <a:srgbClr val="00FF00"/>
          </a:solidFill>
          <a:ln w="9525">
            <a:noFill/>
            <a:miter lim="800000"/>
            <a:headEnd/>
            <a:tailEnd/>
          </a:ln>
          <a:effectLst/>
        </p:spPr>
        <p:txBody>
          <a:bodyPr>
            <a:spAutoFit/>
          </a:bodyPr>
          <a:lstStyle/>
          <a:p>
            <a:pPr>
              <a:spcBef>
                <a:spcPct val="50000"/>
              </a:spcBef>
            </a:pPr>
            <a:r>
              <a:rPr lang="tr-TR" sz="2400" b="1">
                <a:solidFill>
                  <a:srgbClr val="080808"/>
                </a:solidFill>
                <a:effectLst/>
                <a:latin typeface="Comic Sans MS" pitchFamily="66" charset="0"/>
              </a:rPr>
              <a:t>Benim isteğim 10 yıl sonra iyi bir  olmak ya sizin  ki</a:t>
            </a:r>
            <a:endParaRPr lang="tr-TR" sz="2400">
              <a:solidFill>
                <a:srgbClr val="080808"/>
              </a:solidFill>
              <a:effectLst>
                <a:outerShdw blurRad="38100" dist="38100" dir="2700000" algn="tl">
                  <a:srgbClr val="FFFFFF"/>
                </a:outerShdw>
              </a:effectLst>
              <a:latin typeface="Times New Roman" pitchFamily="18" charset="0"/>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4338">
                                            <p:txEl>
                                              <p:charRg st="4294967295" end="4294967295"/>
                                            </p:txEl>
                                          </p:spTgt>
                                        </p:tgtEl>
                                        <p:attrNameLst>
                                          <p:attrName>style.visibility</p:attrName>
                                        </p:attrNameLst>
                                      </p:cBhvr>
                                      <p:to>
                                        <p:strVal val="visible"/>
                                      </p:to>
                                    </p:set>
                                    <p:anim calcmode="lin" valueType="num">
                                      <p:cBhvr>
                                        <p:cTn id="7" dur="1000" fill="hold"/>
                                        <p:tgtEl>
                                          <p:spTgt spid="14338">
                                            <p:txEl>
                                              <p:charRg st="4294967295" end="4294967295"/>
                                            </p:txEl>
                                          </p:spTgt>
                                        </p:tgtEl>
                                        <p:attrNameLst>
                                          <p:attrName>ppt_w</p:attrName>
                                        </p:attrNameLst>
                                      </p:cBhvr>
                                      <p:tavLst>
                                        <p:tav tm="0">
                                          <p:val>
                                            <p:strVal val="#ppt_w+.3"/>
                                          </p:val>
                                        </p:tav>
                                        <p:tav tm="100000">
                                          <p:val>
                                            <p:strVal val="#ppt_w"/>
                                          </p:val>
                                        </p:tav>
                                      </p:tavLst>
                                    </p:anim>
                                    <p:anim calcmode="lin" valueType="num">
                                      <p:cBhvr>
                                        <p:cTn id="8" dur="1000" fill="hold"/>
                                        <p:tgtEl>
                                          <p:spTgt spid="14338">
                                            <p:txEl>
                                              <p:charRg st="4294967295" end="4294967295"/>
                                            </p:txEl>
                                          </p:spTgt>
                                        </p:tgtEl>
                                        <p:attrNameLst>
                                          <p:attrName>ppt_h</p:attrName>
                                        </p:attrNameLst>
                                      </p:cBhvr>
                                      <p:tavLst>
                                        <p:tav tm="0">
                                          <p:val>
                                            <p:strVal val="#ppt_h"/>
                                          </p:val>
                                        </p:tav>
                                        <p:tav tm="100000">
                                          <p:val>
                                            <p:strVal val="#ppt_h"/>
                                          </p:val>
                                        </p:tav>
                                      </p:tavLst>
                                    </p:anim>
                                    <p:animEffect transition="in" filter="fade">
                                      <p:cBhvr>
                                        <p:cTn id="9" dur="1000"/>
                                        <p:tgtEl>
                                          <p:spTgt spid="14338">
                                            <p:txEl>
                                              <p:charRg st="4294967295" end="4294967295"/>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14339">
                                            <p:txEl>
                                              <p:pRg st="0" end="0"/>
                                            </p:txEl>
                                          </p:spTgt>
                                        </p:tgtEl>
                                        <p:attrNameLst>
                                          <p:attrName>style.visibility</p:attrName>
                                        </p:attrNameLst>
                                      </p:cBhvr>
                                      <p:to>
                                        <p:strVal val="visible"/>
                                      </p:to>
                                    </p:set>
                                    <p:anim calcmode="lin" valueType="num">
                                      <p:cBhvr>
                                        <p:cTn id="14" dur="1000" fill="hold"/>
                                        <p:tgtEl>
                                          <p:spTgt spid="14339">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14339">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4339">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14339">
                                            <p:txEl>
                                              <p:pRg st="1" end="1"/>
                                            </p:txEl>
                                          </p:spTgt>
                                        </p:tgtEl>
                                        <p:attrNameLst>
                                          <p:attrName>style.visibility</p:attrName>
                                        </p:attrNameLst>
                                      </p:cBhvr>
                                      <p:to>
                                        <p:strVal val="visible"/>
                                      </p:to>
                                    </p:set>
                                    <p:anim calcmode="lin" valueType="num">
                                      <p:cBhvr>
                                        <p:cTn id="21" dur="1000" fill="hold"/>
                                        <p:tgtEl>
                                          <p:spTgt spid="14339">
                                            <p:txEl>
                                              <p:pRg st="1" end="1"/>
                                            </p:txEl>
                                          </p:spTgt>
                                        </p:tgtEl>
                                        <p:attrNameLst>
                                          <p:attrName>ppt_w</p:attrName>
                                        </p:attrNameLst>
                                      </p:cBhvr>
                                      <p:tavLst>
                                        <p:tav tm="0">
                                          <p:val>
                                            <p:strVal val="#ppt_w+.3"/>
                                          </p:val>
                                        </p:tav>
                                        <p:tav tm="100000">
                                          <p:val>
                                            <p:strVal val="#ppt_w"/>
                                          </p:val>
                                        </p:tav>
                                      </p:tavLst>
                                    </p:anim>
                                    <p:anim calcmode="lin" valueType="num">
                                      <p:cBhvr>
                                        <p:cTn id="22" dur="1000" fill="hold"/>
                                        <p:tgtEl>
                                          <p:spTgt spid="14339">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14339">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14339">
                                            <p:txEl>
                                              <p:pRg st="2" end="2"/>
                                            </p:txEl>
                                          </p:spTgt>
                                        </p:tgtEl>
                                        <p:attrNameLst>
                                          <p:attrName>style.visibility</p:attrName>
                                        </p:attrNameLst>
                                      </p:cBhvr>
                                      <p:to>
                                        <p:strVal val="visible"/>
                                      </p:to>
                                    </p:set>
                                    <p:anim calcmode="lin" valueType="num">
                                      <p:cBhvr>
                                        <p:cTn id="28" dur="1000" fill="hold"/>
                                        <p:tgtEl>
                                          <p:spTgt spid="14339">
                                            <p:txEl>
                                              <p:pRg st="2" end="2"/>
                                            </p:txEl>
                                          </p:spTgt>
                                        </p:tgtEl>
                                        <p:attrNameLst>
                                          <p:attrName>ppt_w</p:attrName>
                                        </p:attrNameLst>
                                      </p:cBhvr>
                                      <p:tavLst>
                                        <p:tav tm="0">
                                          <p:val>
                                            <p:strVal val="#ppt_w+.3"/>
                                          </p:val>
                                        </p:tav>
                                        <p:tav tm="100000">
                                          <p:val>
                                            <p:strVal val="#ppt_w"/>
                                          </p:val>
                                        </p:tav>
                                      </p:tavLst>
                                    </p:anim>
                                    <p:anim calcmode="lin" valueType="num">
                                      <p:cBhvr>
                                        <p:cTn id="29" dur="1000" fill="hold"/>
                                        <p:tgtEl>
                                          <p:spTgt spid="14339">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143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1" name="Rectangle 3"/>
          <p:cNvSpPr>
            <a:spLocks noGrp="1" noChangeArrowheads="1"/>
          </p:cNvSpPr>
          <p:nvPr>
            <p:ph type="clipArt" sz="half" idx="1"/>
          </p:nvPr>
        </p:nvSpPr>
        <p:spPr/>
      </p:sp>
      <p:pic>
        <p:nvPicPr>
          <p:cNvPr id="43014" name="Picture 6" descr="g230"/>
          <p:cNvPicPr>
            <a:picLocks noChangeAspect="1" noChangeArrowheads="1"/>
          </p:cNvPicPr>
          <p:nvPr/>
        </p:nvPicPr>
        <p:blipFill>
          <a:blip r:embed="rId2" cstate="print"/>
          <a:srcRect/>
          <a:stretch>
            <a:fillRect/>
          </a:stretch>
        </p:blipFill>
        <p:spPr bwMode="auto">
          <a:xfrm>
            <a:off x="0" y="0"/>
            <a:ext cx="5334000" cy="6858000"/>
          </a:xfrm>
          <a:prstGeom prst="rect">
            <a:avLst/>
          </a:prstGeom>
          <a:noFill/>
        </p:spPr>
      </p:pic>
      <p:sp>
        <p:nvSpPr>
          <p:cNvPr id="43013" name="Rectangle 5"/>
          <p:cNvSpPr>
            <a:spLocks noGrp="1" noChangeArrowheads="1"/>
          </p:cNvSpPr>
          <p:nvPr>
            <p:ph type="body" sz="half" idx="2"/>
          </p:nvPr>
        </p:nvSpPr>
        <p:spPr>
          <a:xfrm>
            <a:off x="4724400" y="0"/>
            <a:ext cx="4419600" cy="6858000"/>
          </a:xfrm>
          <a:gradFill rotWithShape="0">
            <a:gsLst>
              <a:gs pos="0">
                <a:srgbClr val="99CCFF"/>
              </a:gs>
              <a:gs pos="100000">
                <a:srgbClr val="FFFF99"/>
              </a:gs>
            </a:gsLst>
            <a:path path="shape">
              <a:fillToRect l="50000" t="50000" r="50000" b="50000"/>
            </a:path>
          </a:gradFill>
          <a:ln/>
        </p:spPr>
        <p:txBody>
          <a:bodyPr/>
          <a:lstStyle/>
          <a:p>
            <a:r>
              <a:rPr lang="tr-TR" sz="2900">
                <a:solidFill>
                  <a:srgbClr val="080808"/>
                </a:solidFill>
                <a:latin typeface="Comic Sans MS" pitchFamily="66" charset="0"/>
              </a:rPr>
              <a:t>Amaçlarınızı belirledikten sonra bunlara bir ay süre tanıyın. Gelecek ay yeni bir liste yapın.</a:t>
            </a:r>
          </a:p>
          <a:p>
            <a:r>
              <a:rPr lang="tr-TR" sz="2900">
                <a:solidFill>
                  <a:srgbClr val="080808"/>
                </a:solidFill>
                <a:latin typeface="Comic Sans MS" pitchFamily="66" charset="0"/>
              </a:rPr>
              <a:t>Kendinize şunları sorun.</a:t>
            </a:r>
          </a:p>
          <a:p>
            <a:pPr>
              <a:buFontTx/>
              <a:buChar char="-"/>
            </a:pPr>
            <a:r>
              <a:rPr lang="tr-TR" sz="2900">
                <a:solidFill>
                  <a:srgbClr val="080808"/>
                </a:solidFill>
                <a:latin typeface="Comic Sans MS" pitchFamily="66" charset="0"/>
              </a:rPr>
              <a:t>Ortaya ne çıkacak?</a:t>
            </a:r>
          </a:p>
          <a:p>
            <a:pPr>
              <a:buFontTx/>
              <a:buChar char="-"/>
            </a:pPr>
            <a:r>
              <a:rPr lang="tr-TR" sz="2900">
                <a:solidFill>
                  <a:srgbClr val="080808"/>
                </a:solidFill>
                <a:latin typeface="Comic Sans MS" pitchFamily="66" charset="0"/>
              </a:rPr>
              <a:t>Ne kadarı yapıldı?</a:t>
            </a:r>
          </a:p>
          <a:p>
            <a:pPr>
              <a:buFontTx/>
              <a:buChar char="-"/>
            </a:pPr>
            <a:r>
              <a:rPr lang="tr-TR" sz="2900">
                <a:solidFill>
                  <a:srgbClr val="080808"/>
                </a:solidFill>
                <a:latin typeface="Comic Sans MS" pitchFamily="66" charset="0"/>
              </a:rPr>
              <a:t>Ne kadarı yapılabilirdi?</a:t>
            </a:r>
          </a:p>
          <a:p>
            <a:pPr>
              <a:buFontTx/>
              <a:buChar char="-"/>
            </a:pPr>
            <a:r>
              <a:rPr lang="tr-TR" sz="2900">
                <a:solidFill>
                  <a:srgbClr val="080808"/>
                </a:solidFill>
                <a:latin typeface="Comic Sans MS" pitchFamily="66" charset="0"/>
              </a:rPr>
              <a:t>Aradaki farkların sebepleri nelerdir?</a:t>
            </a:r>
            <a:endParaRPr lang="tr-TR" sz="2900">
              <a:solidFill>
                <a:srgbClr val="FF0000"/>
              </a:solidFill>
              <a:latin typeface="Comic Sans MS" pitchFamily="66" charset="0"/>
            </a:endParaRPr>
          </a:p>
        </p:txBody>
      </p:sp>
      <p:sp>
        <p:nvSpPr>
          <p:cNvPr id="43015" name="Text Box 7"/>
          <p:cNvSpPr txBox="1">
            <a:spLocks noChangeArrowheads="1"/>
          </p:cNvSpPr>
          <p:nvPr/>
        </p:nvSpPr>
        <p:spPr bwMode="auto">
          <a:xfrm>
            <a:off x="0" y="5943600"/>
            <a:ext cx="4724400" cy="503238"/>
          </a:xfrm>
          <a:prstGeom prst="rect">
            <a:avLst/>
          </a:prstGeom>
          <a:solidFill>
            <a:srgbClr val="FFFF99"/>
          </a:solidFill>
          <a:ln w="9525">
            <a:noFill/>
            <a:miter lim="800000"/>
            <a:headEnd/>
            <a:tailEnd/>
          </a:ln>
          <a:effectLst/>
        </p:spPr>
        <p:txBody>
          <a:bodyPr>
            <a:spAutoFit/>
          </a:bodyPr>
          <a:lstStyle/>
          <a:p>
            <a:pPr>
              <a:spcBef>
                <a:spcPct val="50000"/>
              </a:spcBef>
            </a:pPr>
            <a:endParaRPr lang="tr-TR" sz="2700">
              <a:effectLst>
                <a:outerShdw blurRad="38100" dist="38100" dir="2700000" algn="tl">
                  <a:srgbClr val="000000"/>
                </a:outerShdw>
              </a:effectLst>
              <a:latin typeface="Times New Roman" pitchFamily="18" charset="0"/>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43013">
                                            <p:txEl>
                                              <p:pRg st="0" end="0"/>
                                            </p:txEl>
                                          </p:spTgt>
                                        </p:tgtEl>
                                        <p:attrNameLst>
                                          <p:attrName>style.visibility</p:attrName>
                                        </p:attrNameLst>
                                      </p:cBhvr>
                                      <p:to>
                                        <p:strVal val="visible"/>
                                      </p:to>
                                    </p:set>
                                    <p:anim calcmode="lin" valueType="num">
                                      <p:cBhvr>
                                        <p:cTn id="7" dur="1000" fill="hold"/>
                                        <p:tgtEl>
                                          <p:spTgt spid="43013">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4301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301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43013">
                                            <p:txEl>
                                              <p:pRg st="1" end="1"/>
                                            </p:txEl>
                                          </p:spTgt>
                                        </p:tgtEl>
                                        <p:attrNameLst>
                                          <p:attrName>style.visibility</p:attrName>
                                        </p:attrNameLst>
                                      </p:cBhvr>
                                      <p:to>
                                        <p:strVal val="visible"/>
                                      </p:to>
                                    </p:set>
                                    <p:anim calcmode="lin" valueType="num">
                                      <p:cBhvr>
                                        <p:cTn id="14" dur="1000" fill="hold"/>
                                        <p:tgtEl>
                                          <p:spTgt spid="43013">
                                            <p:txEl>
                                              <p:pRg st="1" end="1"/>
                                            </p:txEl>
                                          </p:spTgt>
                                        </p:tgtEl>
                                        <p:attrNameLst>
                                          <p:attrName>ppt_w</p:attrName>
                                        </p:attrNameLst>
                                      </p:cBhvr>
                                      <p:tavLst>
                                        <p:tav tm="0">
                                          <p:val>
                                            <p:strVal val="#ppt_w+.3"/>
                                          </p:val>
                                        </p:tav>
                                        <p:tav tm="100000">
                                          <p:val>
                                            <p:strVal val="#ppt_w"/>
                                          </p:val>
                                        </p:tav>
                                      </p:tavLst>
                                    </p:anim>
                                    <p:anim calcmode="lin" valueType="num">
                                      <p:cBhvr>
                                        <p:cTn id="15" dur="1000" fill="hold"/>
                                        <p:tgtEl>
                                          <p:spTgt spid="4301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4301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43013">
                                            <p:txEl>
                                              <p:pRg st="2" end="2"/>
                                            </p:txEl>
                                          </p:spTgt>
                                        </p:tgtEl>
                                        <p:attrNameLst>
                                          <p:attrName>style.visibility</p:attrName>
                                        </p:attrNameLst>
                                      </p:cBhvr>
                                      <p:to>
                                        <p:strVal val="visible"/>
                                      </p:to>
                                    </p:set>
                                    <p:anim calcmode="lin" valueType="num">
                                      <p:cBhvr>
                                        <p:cTn id="21" dur="1000" fill="hold"/>
                                        <p:tgtEl>
                                          <p:spTgt spid="43013">
                                            <p:txEl>
                                              <p:pRg st="2" end="2"/>
                                            </p:txEl>
                                          </p:spTgt>
                                        </p:tgtEl>
                                        <p:attrNameLst>
                                          <p:attrName>ppt_w</p:attrName>
                                        </p:attrNameLst>
                                      </p:cBhvr>
                                      <p:tavLst>
                                        <p:tav tm="0">
                                          <p:val>
                                            <p:strVal val="#ppt_w+.3"/>
                                          </p:val>
                                        </p:tav>
                                        <p:tav tm="100000">
                                          <p:val>
                                            <p:strVal val="#ppt_w"/>
                                          </p:val>
                                        </p:tav>
                                      </p:tavLst>
                                    </p:anim>
                                    <p:anim calcmode="lin" valueType="num">
                                      <p:cBhvr>
                                        <p:cTn id="22" dur="1000" fill="hold"/>
                                        <p:tgtEl>
                                          <p:spTgt spid="4301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4301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43013">
                                            <p:txEl>
                                              <p:pRg st="3" end="3"/>
                                            </p:txEl>
                                          </p:spTgt>
                                        </p:tgtEl>
                                        <p:attrNameLst>
                                          <p:attrName>style.visibility</p:attrName>
                                        </p:attrNameLst>
                                      </p:cBhvr>
                                      <p:to>
                                        <p:strVal val="visible"/>
                                      </p:to>
                                    </p:set>
                                    <p:anim calcmode="lin" valueType="num">
                                      <p:cBhvr>
                                        <p:cTn id="28" dur="1000" fill="hold"/>
                                        <p:tgtEl>
                                          <p:spTgt spid="43013">
                                            <p:txEl>
                                              <p:pRg st="3" end="3"/>
                                            </p:txEl>
                                          </p:spTgt>
                                        </p:tgtEl>
                                        <p:attrNameLst>
                                          <p:attrName>ppt_w</p:attrName>
                                        </p:attrNameLst>
                                      </p:cBhvr>
                                      <p:tavLst>
                                        <p:tav tm="0">
                                          <p:val>
                                            <p:strVal val="#ppt_w+.3"/>
                                          </p:val>
                                        </p:tav>
                                        <p:tav tm="100000">
                                          <p:val>
                                            <p:strVal val="#ppt_w"/>
                                          </p:val>
                                        </p:tav>
                                      </p:tavLst>
                                    </p:anim>
                                    <p:anim calcmode="lin" valueType="num">
                                      <p:cBhvr>
                                        <p:cTn id="29" dur="1000" fill="hold"/>
                                        <p:tgtEl>
                                          <p:spTgt spid="4301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4301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0" presetClass="entr" presetSubtype="0" decel="100000" fill="hold" grpId="0" nodeType="clickEffect">
                                  <p:stCondLst>
                                    <p:cond delay="0"/>
                                  </p:stCondLst>
                                  <p:childTnLst>
                                    <p:set>
                                      <p:cBhvr>
                                        <p:cTn id="34" dur="1" fill="hold">
                                          <p:stCondLst>
                                            <p:cond delay="0"/>
                                          </p:stCondLst>
                                        </p:cTn>
                                        <p:tgtEl>
                                          <p:spTgt spid="43013">
                                            <p:txEl>
                                              <p:pRg st="4" end="4"/>
                                            </p:txEl>
                                          </p:spTgt>
                                        </p:tgtEl>
                                        <p:attrNameLst>
                                          <p:attrName>style.visibility</p:attrName>
                                        </p:attrNameLst>
                                      </p:cBhvr>
                                      <p:to>
                                        <p:strVal val="visible"/>
                                      </p:to>
                                    </p:set>
                                    <p:anim calcmode="lin" valueType="num">
                                      <p:cBhvr>
                                        <p:cTn id="35" dur="1000" fill="hold"/>
                                        <p:tgtEl>
                                          <p:spTgt spid="43013">
                                            <p:txEl>
                                              <p:pRg st="4" end="4"/>
                                            </p:txEl>
                                          </p:spTgt>
                                        </p:tgtEl>
                                        <p:attrNameLst>
                                          <p:attrName>ppt_w</p:attrName>
                                        </p:attrNameLst>
                                      </p:cBhvr>
                                      <p:tavLst>
                                        <p:tav tm="0">
                                          <p:val>
                                            <p:strVal val="#ppt_w+.3"/>
                                          </p:val>
                                        </p:tav>
                                        <p:tav tm="100000">
                                          <p:val>
                                            <p:strVal val="#ppt_w"/>
                                          </p:val>
                                        </p:tav>
                                      </p:tavLst>
                                    </p:anim>
                                    <p:anim calcmode="lin" valueType="num">
                                      <p:cBhvr>
                                        <p:cTn id="36" dur="1000" fill="hold"/>
                                        <p:tgtEl>
                                          <p:spTgt spid="4301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4301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0" presetClass="entr" presetSubtype="0" decel="100000" fill="hold" grpId="0" nodeType="clickEffect">
                                  <p:stCondLst>
                                    <p:cond delay="0"/>
                                  </p:stCondLst>
                                  <p:childTnLst>
                                    <p:set>
                                      <p:cBhvr>
                                        <p:cTn id="41" dur="1" fill="hold">
                                          <p:stCondLst>
                                            <p:cond delay="0"/>
                                          </p:stCondLst>
                                        </p:cTn>
                                        <p:tgtEl>
                                          <p:spTgt spid="43013">
                                            <p:txEl>
                                              <p:pRg st="5" end="5"/>
                                            </p:txEl>
                                          </p:spTgt>
                                        </p:tgtEl>
                                        <p:attrNameLst>
                                          <p:attrName>style.visibility</p:attrName>
                                        </p:attrNameLst>
                                      </p:cBhvr>
                                      <p:to>
                                        <p:strVal val="visible"/>
                                      </p:to>
                                    </p:set>
                                    <p:anim calcmode="lin" valueType="num">
                                      <p:cBhvr>
                                        <p:cTn id="42" dur="1000" fill="hold"/>
                                        <p:tgtEl>
                                          <p:spTgt spid="43013">
                                            <p:txEl>
                                              <p:pRg st="5" end="5"/>
                                            </p:txEl>
                                          </p:spTgt>
                                        </p:tgtEl>
                                        <p:attrNameLst>
                                          <p:attrName>ppt_w</p:attrName>
                                        </p:attrNameLst>
                                      </p:cBhvr>
                                      <p:tavLst>
                                        <p:tav tm="0">
                                          <p:val>
                                            <p:strVal val="#ppt_w+.3"/>
                                          </p:val>
                                        </p:tav>
                                        <p:tav tm="100000">
                                          <p:val>
                                            <p:strVal val="#ppt_w"/>
                                          </p:val>
                                        </p:tav>
                                      </p:tavLst>
                                    </p:anim>
                                    <p:anim calcmode="lin" valueType="num">
                                      <p:cBhvr>
                                        <p:cTn id="43" dur="1000" fill="hold"/>
                                        <p:tgtEl>
                                          <p:spTgt spid="43013">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4301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body" sz="half" idx="1"/>
          </p:nvPr>
        </p:nvSpPr>
        <p:spPr>
          <a:xfrm>
            <a:off x="5795963" y="4292600"/>
            <a:ext cx="3348037" cy="1989138"/>
          </a:xfrm>
        </p:spPr>
        <p:txBody>
          <a:bodyPr>
            <a:normAutofit fontScale="92500"/>
          </a:bodyPr>
          <a:lstStyle/>
          <a:p>
            <a:pPr>
              <a:lnSpc>
                <a:spcPct val="90000"/>
              </a:lnSpc>
              <a:buFont typeface="Monotype Sorts" pitchFamily="2" charset="2"/>
              <a:buNone/>
            </a:pPr>
            <a:r>
              <a:rPr lang="tr-TR" sz="2000"/>
              <a:t>	</a:t>
            </a:r>
            <a:r>
              <a:rPr lang="tr-TR" sz="3000">
                <a:solidFill>
                  <a:srgbClr val="CC3300"/>
                </a:solidFill>
              </a:rPr>
              <a:t>Einstein’ in buluşu sonucu yaşayacağı duygu önemliydi</a:t>
            </a:r>
            <a:r>
              <a:rPr lang="tr-TR" sz="3000"/>
              <a:t>.</a:t>
            </a:r>
          </a:p>
          <a:p>
            <a:pPr>
              <a:lnSpc>
                <a:spcPct val="90000"/>
              </a:lnSpc>
              <a:buFont typeface="Monotype Sorts" pitchFamily="2" charset="2"/>
              <a:buNone/>
            </a:pPr>
            <a:r>
              <a:rPr lang="tr-TR" sz="3000">
                <a:solidFill>
                  <a:srgbClr val="FF3300"/>
                </a:solidFill>
              </a:rPr>
              <a:t> </a:t>
            </a:r>
          </a:p>
        </p:txBody>
      </p:sp>
      <p:pic>
        <p:nvPicPr>
          <p:cNvPr id="88067" name="Picture 3" descr="einstein_clerk_big">
            <a:hlinkClick r:id="rId3"/>
          </p:cNvPr>
          <p:cNvPicPr>
            <a:picLocks noGrp="1" noChangeAspect="1" noChangeArrowheads="1"/>
          </p:cNvPicPr>
          <p:nvPr>
            <p:ph sz="quarter" idx="2"/>
          </p:nvPr>
        </p:nvPicPr>
        <p:blipFill>
          <a:blip r:embed="rId4" cstate="print"/>
          <a:srcRect/>
          <a:stretch>
            <a:fillRect/>
          </a:stretch>
        </p:blipFill>
        <p:spPr>
          <a:xfrm>
            <a:off x="5661025" y="0"/>
            <a:ext cx="3482975" cy="3860800"/>
          </a:xfrm>
          <a:ln/>
        </p:spPr>
      </p:pic>
      <p:pic>
        <p:nvPicPr>
          <p:cNvPr id="88068" name="Picture 4" descr="nasuh-1">
            <a:hlinkClick r:id="rId5"/>
          </p:cNvPr>
          <p:cNvPicPr>
            <a:picLocks noChangeAspect="1" noChangeArrowheads="1"/>
          </p:cNvPicPr>
          <p:nvPr/>
        </p:nvPicPr>
        <p:blipFill>
          <a:blip r:embed="rId6" cstate="print"/>
          <a:srcRect/>
          <a:stretch>
            <a:fillRect/>
          </a:stretch>
        </p:blipFill>
        <p:spPr bwMode="auto">
          <a:xfrm>
            <a:off x="0" y="3795713"/>
            <a:ext cx="5651500" cy="3062287"/>
          </a:xfrm>
          <a:prstGeom prst="rect">
            <a:avLst/>
          </a:prstGeom>
          <a:noFill/>
        </p:spPr>
      </p:pic>
      <p:sp>
        <p:nvSpPr>
          <p:cNvPr id="88069" name="Rectangle 5"/>
          <p:cNvSpPr>
            <a:spLocks noChangeArrowheads="1"/>
          </p:cNvSpPr>
          <p:nvPr/>
        </p:nvSpPr>
        <p:spPr bwMode="auto">
          <a:xfrm>
            <a:off x="179388" y="0"/>
            <a:ext cx="5400675" cy="4868863"/>
          </a:xfrm>
          <a:prstGeom prst="rect">
            <a:avLst/>
          </a:prstGeom>
          <a:noFill/>
          <a:ln w="9525">
            <a:noFill/>
            <a:miter lim="800000"/>
            <a:headEnd/>
            <a:tailEnd/>
          </a:ln>
          <a:effectLst/>
        </p:spPr>
        <p:txBody>
          <a:bodyPr/>
          <a:lstStyle/>
          <a:p>
            <a:pPr marL="342900" indent="-342900" eaLnBrk="0" hangingPunct="0">
              <a:lnSpc>
                <a:spcPct val="90000"/>
              </a:lnSpc>
              <a:spcBef>
                <a:spcPct val="20000"/>
              </a:spcBef>
              <a:buClr>
                <a:schemeClr val="bg2"/>
              </a:buClr>
              <a:buFont typeface="Monotype Sorts" pitchFamily="2" charset="2"/>
              <a:buNone/>
            </a:pPr>
            <a:r>
              <a:rPr kumimoji="1" lang="tr-TR" b="1" dirty="0">
                <a:effectLst/>
                <a:latin typeface="Times New Roman" pitchFamily="18" charset="0"/>
              </a:rPr>
              <a:t>	</a:t>
            </a:r>
            <a:r>
              <a:rPr kumimoji="1" lang="tr-TR" dirty="0">
                <a:solidFill>
                  <a:srgbClr val="FF3300"/>
                </a:solidFill>
                <a:effectLst/>
                <a:latin typeface="Times New Roman" pitchFamily="18" charset="0"/>
              </a:rPr>
              <a:t> </a:t>
            </a:r>
          </a:p>
          <a:p>
            <a:pPr marL="342900" indent="-342900" eaLnBrk="0" hangingPunct="0">
              <a:lnSpc>
                <a:spcPct val="90000"/>
              </a:lnSpc>
              <a:spcBef>
                <a:spcPct val="20000"/>
              </a:spcBef>
              <a:buClr>
                <a:schemeClr val="bg2"/>
              </a:buClr>
              <a:buFont typeface="Monotype Sorts" pitchFamily="2" charset="2"/>
              <a:buNone/>
            </a:pPr>
            <a:r>
              <a:rPr kumimoji="1" lang="tr-TR" dirty="0">
                <a:effectLst/>
                <a:latin typeface="Times New Roman" pitchFamily="18" charset="0"/>
              </a:rPr>
              <a:t>	 </a:t>
            </a:r>
            <a:r>
              <a:rPr kumimoji="1" lang="tr-TR" sz="2800" b="1" dirty="0">
                <a:effectLst/>
                <a:latin typeface="Times New Roman" pitchFamily="18" charset="0"/>
              </a:rPr>
              <a:t>Yaşamak istediğiniz duyguyu önce zihninizde yaşayın.</a:t>
            </a:r>
            <a:r>
              <a:rPr kumimoji="1" lang="tr-TR" dirty="0">
                <a:effectLst/>
                <a:latin typeface="Times New Roman" pitchFamily="18" charset="0"/>
              </a:rPr>
              <a:t> </a:t>
            </a:r>
          </a:p>
          <a:p>
            <a:pPr marL="342900" indent="-342900" eaLnBrk="0" hangingPunct="0">
              <a:lnSpc>
                <a:spcPct val="90000"/>
              </a:lnSpc>
              <a:spcBef>
                <a:spcPct val="20000"/>
              </a:spcBef>
              <a:buClr>
                <a:schemeClr val="bg2"/>
              </a:buClr>
              <a:buFont typeface="Monotype Sorts" pitchFamily="2" charset="2"/>
              <a:buNone/>
            </a:pPr>
            <a:r>
              <a:rPr kumimoji="1" lang="tr-TR" dirty="0">
                <a:effectLst/>
                <a:latin typeface="Times New Roman" pitchFamily="18" charset="0"/>
              </a:rPr>
              <a:t>	</a:t>
            </a:r>
            <a:r>
              <a:rPr kumimoji="1" lang="tr-TR" dirty="0">
                <a:solidFill>
                  <a:schemeClr val="accent4">
                    <a:lumMod val="50000"/>
                  </a:schemeClr>
                </a:solidFill>
                <a:effectLst/>
                <a:latin typeface="Times New Roman" pitchFamily="18" charset="0"/>
              </a:rPr>
              <a:t>Nasuh </a:t>
            </a:r>
            <a:r>
              <a:rPr kumimoji="1" lang="tr-TR" dirty="0" err="1">
                <a:solidFill>
                  <a:schemeClr val="accent4">
                    <a:lumMod val="50000"/>
                  </a:schemeClr>
                </a:solidFill>
                <a:effectLst/>
                <a:latin typeface="Times New Roman" pitchFamily="18" charset="0"/>
              </a:rPr>
              <a:t>Mahruki'yi</a:t>
            </a:r>
            <a:r>
              <a:rPr kumimoji="1" lang="tr-TR" dirty="0">
                <a:solidFill>
                  <a:schemeClr val="accent4">
                    <a:lumMod val="50000"/>
                  </a:schemeClr>
                </a:solidFill>
                <a:effectLst/>
                <a:latin typeface="Times New Roman" pitchFamily="18" charset="0"/>
              </a:rPr>
              <a:t> Everest Tepesi'ne çıkaran bir hedefi olması değildi; Nasuh'u onca zorluğa katlandıran şey, Everest'in tepesine çıktığı zaman yaşayacağı duyguydu. </a:t>
            </a:r>
          </a:p>
          <a:p>
            <a:pPr marL="342900" indent="-342900" eaLnBrk="0" hangingPunct="0">
              <a:lnSpc>
                <a:spcPct val="90000"/>
              </a:lnSpc>
              <a:spcBef>
                <a:spcPct val="20000"/>
              </a:spcBef>
              <a:buClr>
                <a:schemeClr val="bg2"/>
              </a:buClr>
              <a:buFont typeface="Monotype Sorts" pitchFamily="2" charset="2"/>
              <a:buNone/>
            </a:pPr>
            <a:r>
              <a:rPr kumimoji="1" lang="tr-TR" sz="2500" b="1" dirty="0">
                <a:solidFill>
                  <a:srgbClr val="FF3300"/>
                </a:solidFill>
                <a:effectLst/>
                <a:latin typeface="Times New Roman" pitchFamily="18" charset="0"/>
              </a:rPr>
              <a:t>	“Şimdi ona “Kar Leoparı deniyor.” </a:t>
            </a:r>
          </a:p>
        </p:txBody>
      </p:sp>
    </p:spTree>
  </p:cSld>
  <p:clrMapOvr>
    <a:masterClrMapping/>
  </p:clrMapOvr>
  <p:transition advClick="0" advTm="4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0"/>
            <a:ext cx="9144000" cy="762000"/>
          </a:xfrm>
          <a:solidFill>
            <a:srgbClr val="00FF00"/>
          </a:solidFill>
        </p:spPr>
        <p:txBody>
          <a:bodyPr/>
          <a:lstStyle/>
          <a:p>
            <a:pPr algn="ctr"/>
            <a:r>
              <a:rPr lang="tr-TR" b="1">
                <a:solidFill>
                  <a:srgbClr val="080808"/>
                </a:solidFill>
                <a:effectLst>
                  <a:outerShdw blurRad="38100" dist="38100" dir="2700000" algn="tl">
                    <a:srgbClr val="FFFFFF"/>
                  </a:outerShdw>
                </a:effectLst>
                <a:latin typeface="Arial" charset="0"/>
              </a:rPr>
              <a:t>Yapılacak ilk iş</a:t>
            </a:r>
            <a:endParaRPr lang="tr-TR" b="1">
              <a:effectLst>
                <a:outerShdw blurRad="38100" dist="38100" dir="2700000" algn="tl">
                  <a:srgbClr val="000000"/>
                </a:outerShdw>
              </a:effectLst>
            </a:endParaRPr>
          </a:p>
        </p:txBody>
      </p:sp>
      <p:sp>
        <p:nvSpPr>
          <p:cNvPr id="8195" name="Rectangle 3"/>
          <p:cNvSpPr>
            <a:spLocks noGrp="1" noChangeArrowheads="1"/>
          </p:cNvSpPr>
          <p:nvPr>
            <p:ph type="body" idx="1"/>
          </p:nvPr>
        </p:nvSpPr>
        <p:spPr>
          <a:xfrm>
            <a:off x="0" y="838200"/>
            <a:ext cx="9144000" cy="6019800"/>
          </a:xfrm>
          <a:gradFill rotWithShape="0">
            <a:gsLst>
              <a:gs pos="0">
                <a:srgbClr val="FFFF99"/>
              </a:gs>
              <a:gs pos="100000">
                <a:srgbClr val="FFFF00"/>
              </a:gs>
            </a:gsLst>
            <a:path path="shape">
              <a:fillToRect l="50000" t="50000" r="50000" b="50000"/>
            </a:path>
          </a:gradFill>
        </p:spPr>
        <p:txBody>
          <a:bodyPr/>
          <a:lstStyle/>
          <a:p>
            <a:pPr>
              <a:lnSpc>
                <a:spcPct val="90000"/>
              </a:lnSpc>
            </a:pPr>
            <a:r>
              <a:rPr lang="tr-TR" sz="3600">
                <a:solidFill>
                  <a:srgbClr val="080808"/>
                </a:solidFill>
                <a:latin typeface="Arial" charset="0"/>
              </a:rPr>
              <a:t>Ders çalışmanızı aksatan veya kolaylaştıran alışkanlıkların bir listesini yapınız.</a:t>
            </a:r>
          </a:p>
          <a:p>
            <a:pPr>
              <a:lnSpc>
                <a:spcPct val="90000"/>
              </a:lnSpc>
            </a:pPr>
            <a:r>
              <a:rPr lang="tr-TR" sz="3600">
                <a:solidFill>
                  <a:srgbClr val="080808"/>
                </a:solidFill>
                <a:latin typeface="Arial" charset="0"/>
              </a:rPr>
              <a:t>Listenizde yer alan olumsuz alışkanlıkları bırakmaya çalışın.</a:t>
            </a:r>
          </a:p>
          <a:p>
            <a:pPr>
              <a:lnSpc>
                <a:spcPct val="90000"/>
              </a:lnSpc>
            </a:pPr>
            <a:r>
              <a:rPr lang="tr-TR" sz="3600">
                <a:solidFill>
                  <a:srgbClr val="080808"/>
                </a:solidFill>
                <a:latin typeface="Arial" charset="0"/>
              </a:rPr>
              <a:t>Olumlu alışkanlıkları pekiştirmek için çaba gösterin.</a:t>
            </a:r>
          </a:p>
          <a:p>
            <a:pPr>
              <a:lnSpc>
                <a:spcPct val="90000"/>
              </a:lnSpc>
            </a:pPr>
            <a:r>
              <a:rPr lang="tr-TR" sz="3600">
                <a:solidFill>
                  <a:srgbClr val="080808"/>
                </a:solidFill>
                <a:latin typeface="Arial" charset="0"/>
              </a:rPr>
              <a:t>Çalışma ve denemelerinizi, olumsuz alışkanlıklar atılıncaya, olumlu alışkanlıklar iyice yerleşinceye kadar sürdürün.</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8194">
                                            <p:txEl>
                                              <p:charRg st="4294967295" end="4294967295"/>
                                            </p:txEl>
                                          </p:spTgt>
                                        </p:tgtEl>
                                        <p:attrNameLst>
                                          <p:attrName>style.visibility</p:attrName>
                                        </p:attrNameLst>
                                      </p:cBhvr>
                                      <p:to>
                                        <p:strVal val="visible"/>
                                      </p:to>
                                    </p:set>
                                    <p:animEffect transition="in" filter="fade">
                                      <p:cBhvr>
                                        <p:cTn id="7" dur="768" decel="100000"/>
                                        <p:tgtEl>
                                          <p:spTgt spid="8194">
                                            <p:txEl>
                                              <p:charRg st="4294967295" end="4294967295"/>
                                            </p:txEl>
                                          </p:spTgt>
                                        </p:tgtEl>
                                      </p:cBhvr>
                                    </p:animEffect>
                                    <p:animScale>
                                      <p:cBhvr>
                                        <p:cTn id="8" dur="768" decel="100000"/>
                                        <p:tgtEl>
                                          <p:spTgt spid="8194">
                                            <p:txEl>
                                              <p:charRg st="4294967295" end="4294967295"/>
                                            </p:txEl>
                                          </p:spTgt>
                                        </p:tgtEl>
                                      </p:cBhvr>
                                      <p:from x="10000" y="10000"/>
                                      <p:to x="200000" y="450000"/>
                                    </p:animScale>
                                    <p:animScale>
                                      <p:cBhvr>
                                        <p:cTn id="9" dur="1230" accel="100000" fill="hold">
                                          <p:stCondLst>
                                            <p:cond delay="768"/>
                                          </p:stCondLst>
                                        </p:cTn>
                                        <p:tgtEl>
                                          <p:spTgt spid="8194">
                                            <p:txEl>
                                              <p:charRg st="4294967295" end="4294967295"/>
                                            </p:txEl>
                                          </p:spTgt>
                                        </p:tgtEl>
                                      </p:cBhvr>
                                      <p:from x="200000" y="450000"/>
                                      <p:to x="100000" y="100000"/>
                                    </p:animScale>
                                    <p:set>
                                      <p:cBhvr>
                                        <p:cTn id="10" dur="768" fill="hold"/>
                                        <p:tgtEl>
                                          <p:spTgt spid="8194">
                                            <p:txEl>
                                              <p:charRg st="4294967295" end="4294967295"/>
                                            </p:txEl>
                                          </p:spTgt>
                                        </p:tgtEl>
                                        <p:attrNameLst>
                                          <p:attrName>ppt_x</p:attrName>
                                        </p:attrNameLst>
                                      </p:cBhvr>
                                      <p:to>
                                        <p:strVal val="(0.5)"/>
                                      </p:to>
                                    </p:set>
                                    <p:anim from="(0.5)" to="(#ppt_x)" calcmode="lin" valueType="num">
                                      <p:cBhvr>
                                        <p:cTn id="11" dur="1230" accel="100000" fill="hold">
                                          <p:stCondLst>
                                            <p:cond delay="768"/>
                                          </p:stCondLst>
                                        </p:cTn>
                                        <p:tgtEl>
                                          <p:spTgt spid="8194">
                                            <p:txEl>
                                              <p:charRg st="4294967295" end="4294967295"/>
                                            </p:txEl>
                                          </p:spTgt>
                                        </p:tgtEl>
                                        <p:attrNameLst>
                                          <p:attrName>ppt_x</p:attrName>
                                        </p:attrNameLst>
                                      </p:cBhvr>
                                    </p:anim>
                                    <p:set>
                                      <p:cBhvr>
                                        <p:cTn id="12" dur="768" fill="hold"/>
                                        <p:tgtEl>
                                          <p:spTgt spid="8194">
                                            <p:txEl>
                                              <p:charRg st="4294967295" end="4294967295"/>
                                            </p:txEl>
                                          </p:spTgt>
                                        </p:tgtEl>
                                        <p:attrNameLst>
                                          <p:attrName>ppt_y</p:attrName>
                                        </p:attrNameLst>
                                      </p:cBhvr>
                                      <p:to>
                                        <p:strVal val="(#ppt_y+0.4)"/>
                                      </p:to>
                                    </p:set>
                                    <p:anim from="(#ppt_y+0.4)" to="(#ppt_y)" calcmode="lin" valueType="num">
                                      <p:cBhvr>
                                        <p:cTn id="13" dur="1230" accel="100000" fill="hold">
                                          <p:stCondLst>
                                            <p:cond delay="768"/>
                                          </p:stCondLst>
                                        </p:cTn>
                                        <p:tgtEl>
                                          <p:spTgt spid="8194">
                                            <p:txEl>
                                              <p:charRg st="4294967295" end="4294967295"/>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8195">
                                            <p:txEl>
                                              <p:pRg st="0" end="0"/>
                                            </p:txEl>
                                          </p:spTgt>
                                        </p:tgtEl>
                                        <p:attrNameLst>
                                          <p:attrName>style.visibility</p:attrName>
                                        </p:attrNameLst>
                                      </p:cBhvr>
                                      <p:to>
                                        <p:strVal val="visible"/>
                                      </p:to>
                                    </p:set>
                                    <p:anim calcmode="lin" valueType="num">
                                      <p:cBhvr>
                                        <p:cTn id="18" dur="500" fill="hold"/>
                                        <p:tgtEl>
                                          <p:spTgt spid="8195">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8195">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819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8195">
                                            <p:txEl>
                                              <p:pRg st="1" end="1"/>
                                            </p:txEl>
                                          </p:spTgt>
                                        </p:tgtEl>
                                        <p:attrNameLst>
                                          <p:attrName>style.visibility</p:attrName>
                                        </p:attrNameLst>
                                      </p:cBhvr>
                                      <p:to>
                                        <p:strVal val="visible"/>
                                      </p:to>
                                    </p:set>
                                    <p:anim calcmode="lin" valueType="num">
                                      <p:cBhvr>
                                        <p:cTn id="25" dur="500" fill="hold"/>
                                        <p:tgtEl>
                                          <p:spTgt spid="8195">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8195">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8195">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8195">
                                            <p:txEl>
                                              <p:pRg st="2" end="2"/>
                                            </p:txEl>
                                          </p:spTgt>
                                        </p:tgtEl>
                                        <p:attrNameLst>
                                          <p:attrName>style.visibility</p:attrName>
                                        </p:attrNameLst>
                                      </p:cBhvr>
                                      <p:to>
                                        <p:strVal val="visible"/>
                                      </p:to>
                                    </p:set>
                                    <p:anim calcmode="lin" valueType="num">
                                      <p:cBhvr>
                                        <p:cTn id="32" dur="500" fill="hold"/>
                                        <p:tgtEl>
                                          <p:spTgt spid="8195">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8195">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8195">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8195">
                                            <p:txEl>
                                              <p:pRg st="3" end="3"/>
                                            </p:txEl>
                                          </p:spTgt>
                                        </p:tgtEl>
                                        <p:attrNameLst>
                                          <p:attrName>style.visibility</p:attrName>
                                        </p:attrNameLst>
                                      </p:cBhvr>
                                      <p:to>
                                        <p:strVal val="visible"/>
                                      </p:to>
                                    </p:set>
                                    <p:anim calcmode="lin" valueType="num">
                                      <p:cBhvr>
                                        <p:cTn id="39" dur="500" fill="hold"/>
                                        <p:tgtEl>
                                          <p:spTgt spid="8195">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8195">
                                            <p:txEl>
                                              <p:pRg st="3" end="3"/>
                                            </p:txEl>
                                          </p:spTgt>
                                        </p:tgtEl>
                                        <p:attrNameLst>
                                          <p:attrName>ppt_h</p:attrName>
                                        </p:attrNameLst>
                                      </p:cBhvr>
                                      <p:tavLst>
                                        <p:tav tm="0">
                                          <p:val>
                                            <p:fltVal val="0"/>
                                          </p:val>
                                        </p:tav>
                                        <p:tav tm="100000">
                                          <p:val>
                                            <p:strVal val="#ppt_h"/>
                                          </p:val>
                                        </p:tav>
                                      </p:tavLst>
                                    </p:anim>
                                    <p:animEffect transition="in" filter="fade">
                                      <p:cBhvr>
                                        <p:cTn id="41" dur="500"/>
                                        <p:tgtEl>
                                          <p:spTgt spid="8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0"/>
            <a:ext cx="9144000" cy="1600200"/>
          </a:xfrm>
          <a:solidFill>
            <a:schemeClr val="accent1"/>
          </a:solidFill>
        </p:spPr>
        <p:txBody>
          <a:bodyPr>
            <a:normAutofit fontScale="90000"/>
          </a:bodyPr>
          <a:lstStyle/>
          <a:p>
            <a:r>
              <a:rPr lang="tr-TR" sz="2600" b="1">
                <a:solidFill>
                  <a:srgbClr val="080808"/>
                </a:solidFill>
                <a:latin typeface="Arial" charset="0"/>
              </a:rPr>
              <a:t>Birden çok iş ya da ders üzerinde aynı gün çalışmanız gerektiğinde hangisinden işe başlayacağınızı bilemediğiniz ya da çalışmaya karar veremediğiniz anlar oluyor mu?</a:t>
            </a:r>
            <a:endParaRPr lang="tr-TR" sz="2400">
              <a:latin typeface="Bookman Old Style" pitchFamily="18" charset="0"/>
            </a:endParaRPr>
          </a:p>
        </p:txBody>
      </p:sp>
      <p:sp>
        <p:nvSpPr>
          <p:cNvPr id="19459" name="Rectangle 3"/>
          <p:cNvSpPr>
            <a:spLocks noGrp="1" noChangeArrowheads="1"/>
          </p:cNvSpPr>
          <p:nvPr>
            <p:ph type="body" sz="half" idx="1"/>
          </p:nvPr>
        </p:nvSpPr>
        <p:spPr>
          <a:xfrm>
            <a:off x="0" y="1600200"/>
            <a:ext cx="4500563" cy="5257800"/>
          </a:xfrm>
          <a:solidFill>
            <a:srgbClr val="FFFF00"/>
          </a:solidFill>
        </p:spPr>
        <p:txBody>
          <a:bodyPr/>
          <a:lstStyle/>
          <a:p>
            <a:pPr algn="ctr">
              <a:buFont typeface="Monotype Sorts" pitchFamily="2" charset="2"/>
              <a:buNone/>
            </a:pPr>
            <a:r>
              <a:rPr lang="tr-TR" sz="2600" b="1">
                <a:solidFill>
                  <a:srgbClr val="080808"/>
                </a:solidFill>
                <a:latin typeface="Arial" charset="0"/>
              </a:rPr>
              <a:t>Yanıtınız ;</a:t>
            </a:r>
          </a:p>
          <a:p>
            <a:pPr algn="ctr">
              <a:buFont typeface="Monotype Sorts" pitchFamily="2" charset="2"/>
              <a:buNone/>
            </a:pPr>
            <a:r>
              <a:rPr lang="tr-TR" sz="2600" b="1">
                <a:solidFill>
                  <a:srgbClr val="080808"/>
                </a:solidFill>
                <a:latin typeface="Arial" charset="0"/>
              </a:rPr>
              <a:t>EVET ise planlı çalışmayı bilmediğinizi kolayca söyleyebiliriz.</a:t>
            </a:r>
          </a:p>
          <a:p>
            <a:pPr algn="ctr">
              <a:buFont typeface="Monotype Sorts" pitchFamily="2" charset="2"/>
              <a:buNone/>
            </a:pPr>
            <a:r>
              <a:rPr lang="tr-TR" sz="2600" b="1">
                <a:solidFill>
                  <a:srgbClr val="080808"/>
                </a:solidFill>
                <a:latin typeface="Arial" charset="0"/>
              </a:rPr>
              <a:t>Yanıtınız ;</a:t>
            </a:r>
          </a:p>
          <a:p>
            <a:pPr algn="ctr">
              <a:buFont typeface="Monotype Sorts" pitchFamily="2" charset="2"/>
              <a:buNone/>
            </a:pPr>
            <a:r>
              <a:rPr lang="tr-TR" sz="2600" b="1">
                <a:solidFill>
                  <a:srgbClr val="080808"/>
                </a:solidFill>
                <a:latin typeface="Arial" charset="0"/>
              </a:rPr>
              <a:t>HAYIR ise planlı çalışma alışkanlıklarını kazanmışsınız demektir.</a:t>
            </a:r>
          </a:p>
          <a:p>
            <a:pPr algn="ctr">
              <a:buFont typeface="Monotype Sorts" pitchFamily="2" charset="2"/>
              <a:buNone/>
            </a:pPr>
            <a:r>
              <a:rPr lang="tr-TR" sz="2600" b="1">
                <a:solidFill>
                  <a:srgbClr val="080808"/>
                </a:solidFill>
                <a:latin typeface="Arial" charset="0"/>
              </a:rPr>
              <a:t>Ve bu yanıtı verenlerin burada sıkılmamasını umuyoruz...</a:t>
            </a:r>
            <a:endParaRPr lang="tr-TR" sz="2400"/>
          </a:p>
        </p:txBody>
      </p:sp>
      <p:pic>
        <p:nvPicPr>
          <p:cNvPr id="19463" name="Picture 7" descr="BD05380_"/>
          <p:cNvPicPr>
            <a:picLocks noGrp="1" noChangeAspect="1" noChangeArrowheads="1"/>
          </p:cNvPicPr>
          <p:nvPr>
            <p:ph type="clipArt" sz="half" idx="2"/>
          </p:nvPr>
        </p:nvPicPr>
        <p:blipFill>
          <a:blip r:embed="rId2" cstate="print"/>
          <a:srcRect/>
          <a:stretch>
            <a:fillRect/>
          </a:stretch>
        </p:blipFill>
        <p:spPr>
          <a:xfrm>
            <a:off x="4495800" y="1600200"/>
            <a:ext cx="4648200" cy="5257800"/>
          </a:xfrm>
          <a:gradFill rotWithShape="0">
            <a:gsLst>
              <a:gs pos="0">
                <a:srgbClr val="FFFF00"/>
              </a:gs>
              <a:gs pos="100000">
                <a:schemeClr val="accent1"/>
              </a:gs>
            </a:gsLst>
            <a:lin ang="0" scaled="1"/>
          </a:gra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1000"/>
                                        <p:tgtEl>
                                          <p:spTgt spid="19459">
                                            <p:txEl>
                                              <p:pRg st="0" end="0"/>
                                            </p:txEl>
                                          </p:spTgt>
                                        </p:tgtEl>
                                      </p:cBhvr>
                                    </p:animEffect>
                                    <p:anim calcmode="lin" valueType="num">
                                      <p:cBhvr>
                                        <p:cTn id="8" dur="10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945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9459">
                                            <p:txEl>
                                              <p:pRg st="1" end="1"/>
                                            </p:txEl>
                                          </p:spTgt>
                                        </p:tgtEl>
                                        <p:attrNameLst>
                                          <p:attrName>style.visibility</p:attrName>
                                        </p:attrNameLst>
                                      </p:cBhvr>
                                      <p:to>
                                        <p:strVal val="visible"/>
                                      </p:to>
                                    </p:set>
                                    <p:animEffect transition="in" filter="fade">
                                      <p:cBhvr>
                                        <p:cTn id="14" dur="1000"/>
                                        <p:tgtEl>
                                          <p:spTgt spid="19459">
                                            <p:txEl>
                                              <p:pRg st="1" end="1"/>
                                            </p:txEl>
                                          </p:spTgt>
                                        </p:tgtEl>
                                      </p:cBhvr>
                                    </p:animEffect>
                                    <p:anim calcmode="lin" valueType="num">
                                      <p:cBhvr>
                                        <p:cTn id="15" dur="10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945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9459">
                                            <p:txEl>
                                              <p:pRg st="2" end="2"/>
                                            </p:txEl>
                                          </p:spTgt>
                                        </p:tgtEl>
                                        <p:attrNameLst>
                                          <p:attrName>style.visibility</p:attrName>
                                        </p:attrNameLst>
                                      </p:cBhvr>
                                      <p:to>
                                        <p:strVal val="visible"/>
                                      </p:to>
                                    </p:set>
                                    <p:animEffect transition="in" filter="fade">
                                      <p:cBhvr>
                                        <p:cTn id="21" dur="1000"/>
                                        <p:tgtEl>
                                          <p:spTgt spid="19459">
                                            <p:txEl>
                                              <p:pRg st="2" end="2"/>
                                            </p:txEl>
                                          </p:spTgt>
                                        </p:tgtEl>
                                      </p:cBhvr>
                                    </p:animEffect>
                                    <p:anim calcmode="lin" valueType="num">
                                      <p:cBhvr>
                                        <p:cTn id="22" dur="10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945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9459">
                                            <p:txEl>
                                              <p:pRg st="3" end="3"/>
                                            </p:txEl>
                                          </p:spTgt>
                                        </p:tgtEl>
                                        <p:attrNameLst>
                                          <p:attrName>style.visibility</p:attrName>
                                        </p:attrNameLst>
                                      </p:cBhvr>
                                      <p:to>
                                        <p:strVal val="visible"/>
                                      </p:to>
                                    </p:set>
                                    <p:animEffect transition="in" filter="fade">
                                      <p:cBhvr>
                                        <p:cTn id="28" dur="1000"/>
                                        <p:tgtEl>
                                          <p:spTgt spid="19459">
                                            <p:txEl>
                                              <p:pRg st="3" end="3"/>
                                            </p:txEl>
                                          </p:spTgt>
                                        </p:tgtEl>
                                      </p:cBhvr>
                                    </p:animEffect>
                                    <p:anim calcmode="lin" valueType="num">
                                      <p:cBhvr>
                                        <p:cTn id="29" dur="1000" fill="hold"/>
                                        <p:tgtEl>
                                          <p:spTgt spid="1945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945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9459">
                                            <p:txEl>
                                              <p:pRg st="4" end="4"/>
                                            </p:txEl>
                                          </p:spTgt>
                                        </p:tgtEl>
                                        <p:attrNameLst>
                                          <p:attrName>style.visibility</p:attrName>
                                        </p:attrNameLst>
                                      </p:cBhvr>
                                      <p:to>
                                        <p:strVal val="visible"/>
                                      </p:to>
                                    </p:set>
                                    <p:animEffect transition="in" filter="fade">
                                      <p:cBhvr>
                                        <p:cTn id="35" dur="1000"/>
                                        <p:tgtEl>
                                          <p:spTgt spid="19459">
                                            <p:txEl>
                                              <p:pRg st="4" end="4"/>
                                            </p:txEl>
                                          </p:spTgt>
                                        </p:tgtEl>
                                      </p:cBhvr>
                                    </p:animEffect>
                                    <p:anim calcmode="lin" valueType="num">
                                      <p:cBhvr>
                                        <p:cTn id="36" dur="1000" fill="hold"/>
                                        <p:tgtEl>
                                          <p:spTgt spid="1945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945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484" name="Picture 4" descr="g193"/>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0483" name="Rectangle 3"/>
          <p:cNvSpPr>
            <a:spLocks noGrp="1" noChangeArrowheads="1"/>
          </p:cNvSpPr>
          <p:nvPr>
            <p:ph type="body" idx="1"/>
          </p:nvPr>
        </p:nvSpPr>
        <p:spPr>
          <a:xfrm>
            <a:off x="0" y="4495800"/>
            <a:ext cx="9144000" cy="2362200"/>
          </a:xfrm>
          <a:solidFill>
            <a:srgbClr val="99CCFF"/>
          </a:solidFill>
        </p:spPr>
        <p:txBody>
          <a:bodyPr>
            <a:normAutofit lnSpcReduction="10000"/>
          </a:bodyPr>
          <a:lstStyle/>
          <a:p>
            <a:pPr>
              <a:lnSpc>
                <a:spcPct val="90000"/>
              </a:lnSpc>
              <a:buFont typeface="Monotype Sorts" pitchFamily="2" charset="2"/>
              <a:buNone/>
            </a:pPr>
            <a:r>
              <a:rPr lang="tr-TR" sz="2300" b="1">
                <a:solidFill>
                  <a:srgbClr val="080808"/>
                </a:solidFill>
                <a:latin typeface="Arial" charset="0"/>
              </a:rPr>
              <a:t>Hangi derse nereden nasıl başlayacağınızı bilemediğiniz  yada çalışmaya başlamak için karar veremediğiniz, kararsızlık ve karışıklık durumları ancak hangi dersi ne zaman çalışacağınızı belirli bir sıraya koymakla yani “karar vermekle” ortadan kalkar. </a:t>
            </a:r>
          </a:p>
          <a:p>
            <a:pPr>
              <a:lnSpc>
                <a:spcPct val="90000"/>
              </a:lnSpc>
              <a:buFont typeface="Monotype Sorts" pitchFamily="2" charset="2"/>
              <a:buNone/>
            </a:pPr>
            <a:r>
              <a:rPr lang="tr-TR" sz="2300" b="1">
                <a:solidFill>
                  <a:srgbClr val="080808"/>
                </a:solidFill>
                <a:latin typeface="Arial" charset="0"/>
              </a:rPr>
              <a:t>İşte çalışmada “PLAN”  “neyi”, “nasıl”, “ne zaman” ve “nerede çalışacağınızı önceden belirlemek demektir.</a:t>
            </a:r>
          </a:p>
        </p:txBody>
      </p:sp>
      <p:sp>
        <p:nvSpPr>
          <p:cNvPr id="20485" name="AutoShape 5"/>
          <p:cNvSpPr>
            <a:spLocks noChangeArrowheads="1"/>
          </p:cNvSpPr>
          <p:nvPr/>
        </p:nvSpPr>
        <p:spPr bwMode="auto">
          <a:xfrm>
            <a:off x="5410200" y="0"/>
            <a:ext cx="3048000" cy="1524000"/>
          </a:xfrm>
          <a:prstGeom prst="cloudCallout">
            <a:avLst>
              <a:gd name="adj1" fmla="val 33125"/>
              <a:gd name="adj2" fmla="val 52500"/>
            </a:avLst>
          </a:prstGeom>
          <a:solidFill>
            <a:srgbClr val="FFFF99"/>
          </a:solidFill>
          <a:ln w="9525">
            <a:solidFill>
              <a:schemeClr val="tx1"/>
            </a:solidFill>
            <a:round/>
            <a:headEnd/>
            <a:tailEnd/>
          </a:ln>
          <a:effectLst/>
        </p:spPr>
        <p:txBody>
          <a:bodyPr wrap="none" anchor="ctr"/>
          <a:lstStyle/>
          <a:p>
            <a:pPr algn="ctr"/>
            <a:r>
              <a:rPr lang="tr-TR" sz="3200" b="1">
                <a:solidFill>
                  <a:srgbClr val="FF0000"/>
                </a:solidFill>
                <a:effectLst/>
                <a:latin typeface="Comic Sans MS" pitchFamily="66" charset="0"/>
              </a:rPr>
              <a:t>Plan Nedir?</a:t>
            </a:r>
          </a:p>
        </p:txBody>
      </p:sp>
      <p:sp>
        <p:nvSpPr>
          <p:cNvPr id="20487" name="AutoShape 7"/>
          <p:cNvSpPr>
            <a:spLocks noChangeArrowheads="1"/>
          </p:cNvSpPr>
          <p:nvPr/>
        </p:nvSpPr>
        <p:spPr bwMode="auto">
          <a:xfrm>
            <a:off x="0" y="0"/>
            <a:ext cx="4191000" cy="1143000"/>
          </a:xfrm>
          <a:prstGeom prst="wedgeRectCallout">
            <a:avLst>
              <a:gd name="adj1" fmla="val -116"/>
              <a:gd name="adj2" fmla="val 66667"/>
            </a:avLst>
          </a:prstGeom>
          <a:solidFill>
            <a:srgbClr val="FF0000"/>
          </a:solidFill>
          <a:ln w="9525">
            <a:solidFill>
              <a:schemeClr val="tx1"/>
            </a:solidFill>
            <a:miter lim="800000"/>
            <a:headEnd/>
            <a:tailEnd/>
          </a:ln>
          <a:effectLst/>
        </p:spPr>
        <p:txBody>
          <a:bodyPr wrap="none" anchor="ctr"/>
          <a:lstStyle/>
          <a:p>
            <a:pPr algn="ctr"/>
            <a:r>
              <a:rPr lang="tr-TR" sz="3600" b="1">
                <a:solidFill>
                  <a:srgbClr val="FFFF99"/>
                </a:solidFill>
                <a:effectLst>
                  <a:outerShdw blurRad="38100" dist="38100" dir="2700000" algn="tl">
                    <a:srgbClr val="000000"/>
                  </a:outerShdw>
                </a:effectLst>
                <a:latin typeface="Comic Sans MS" pitchFamily="66" charset="0"/>
              </a:rPr>
              <a:t>Planlı Çalışmayı </a:t>
            </a:r>
          </a:p>
          <a:p>
            <a:pPr algn="ctr"/>
            <a:r>
              <a:rPr lang="tr-TR" sz="3600" b="1">
                <a:solidFill>
                  <a:srgbClr val="FFFF99"/>
                </a:solidFill>
                <a:effectLst>
                  <a:outerShdw blurRad="38100" dist="38100" dir="2700000" algn="tl">
                    <a:srgbClr val="000000"/>
                  </a:outerShdw>
                </a:effectLst>
                <a:latin typeface="Comic Sans MS" pitchFamily="66" charset="0"/>
              </a:rPr>
              <a:t>Anlatayım Sana:</a:t>
            </a:r>
            <a:endParaRPr lang="tr-TR" sz="2400">
              <a:solidFill>
                <a:srgbClr val="FFFF99"/>
              </a:solidFill>
              <a:effectLst>
                <a:outerShdw blurRad="38100" dist="38100" dir="2700000" algn="tl">
                  <a:srgbClr val="000000"/>
                </a:outerShdw>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p:cTn id="7" dur="500" fill="hold"/>
                                        <p:tgtEl>
                                          <p:spTgt spid="2048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048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 calcmode="lin" valueType="num">
                                      <p:cBhvr>
                                        <p:cTn id="13" dur="500" fill="hold"/>
                                        <p:tgtEl>
                                          <p:spTgt spid="2048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048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0"/>
            <a:ext cx="9144000" cy="1066800"/>
          </a:xfrm>
          <a:gradFill rotWithShape="0">
            <a:gsLst>
              <a:gs pos="0">
                <a:srgbClr val="003300">
                  <a:gamma/>
                  <a:shade val="46275"/>
                  <a:invGamma/>
                </a:srgbClr>
              </a:gs>
              <a:gs pos="50000">
                <a:srgbClr val="003300"/>
              </a:gs>
              <a:gs pos="100000">
                <a:srgbClr val="003300">
                  <a:gamma/>
                  <a:shade val="46275"/>
                  <a:invGamma/>
                </a:srgbClr>
              </a:gs>
            </a:gsLst>
            <a:lin ang="5400000" scaled="1"/>
          </a:gradFill>
        </p:spPr>
        <p:txBody>
          <a:bodyPr>
            <a:normAutofit fontScale="90000"/>
          </a:bodyPr>
          <a:lstStyle/>
          <a:p>
            <a:r>
              <a:rPr lang="tr-TR" sz="3200">
                <a:solidFill>
                  <a:srgbClr val="FFFF99"/>
                </a:solidFill>
                <a:latin typeface="Century Gothic" pitchFamily="34" charset="0"/>
              </a:rPr>
              <a:t>Peki siz öğrencilerin günlük, haftalık ve aylık çalışma planlarında nelere yer vermeniz gerekir?</a:t>
            </a:r>
            <a:endParaRPr lang="tr-TR" sz="2400">
              <a:solidFill>
                <a:srgbClr val="FF3300"/>
              </a:solidFill>
              <a:latin typeface="Century Gothic" pitchFamily="34" charset="0"/>
            </a:endParaRPr>
          </a:p>
        </p:txBody>
      </p:sp>
      <p:sp>
        <p:nvSpPr>
          <p:cNvPr id="21507" name="Rectangle 3"/>
          <p:cNvSpPr>
            <a:spLocks noGrp="1" noChangeArrowheads="1"/>
          </p:cNvSpPr>
          <p:nvPr>
            <p:ph type="body" idx="1"/>
          </p:nvPr>
        </p:nvSpPr>
        <p:spPr>
          <a:xfrm>
            <a:off x="0" y="1066800"/>
            <a:ext cx="9144000" cy="5791200"/>
          </a:xfrm>
          <a:solidFill>
            <a:srgbClr val="FFFF99"/>
          </a:solidFill>
        </p:spPr>
        <p:txBody>
          <a:bodyPr/>
          <a:lstStyle/>
          <a:p>
            <a:pPr>
              <a:lnSpc>
                <a:spcPct val="80000"/>
              </a:lnSpc>
              <a:buClr>
                <a:schemeClr val="tx1"/>
              </a:buClr>
              <a:buFont typeface="Monotype Sorts" pitchFamily="2" charset="2"/>
              <a:buBlip>
                <a:blip r:embed="rId2"/>
              </a:buBlip>
            </a:pPr>
            <a:r>
              <a:rPr lang="tr-TR" sz="2800">
                <a:solidFill>
                  <a:srgbClr val="003300"/>
                </a:solidFill>
                <a:latin typeface="Arial" charset="0"/>
              </a:rPr>
              <a:t>Hangi  derslere, haftanın hangi günleri  çalışacağınızı,</a:t>
            </a:r>
          </a:p>
          <a:p>
            <a:pPr>
              <a:lnSpc>
                <a:spcPct val="80000"/>
              </a:lnSpc>
              <a:buClr>
                <a:schemeClr val="tx1"/>
              </a:buClr>
              <a:buFont typeface="Monotype Sorts" pitchFamily="2" charset="2"/>
              <a:buBlip>
                <a:blip r:embed="rId2"/>
              </a:buBlip>
            </a:pPr>
            <a:r>
              <a:rPr lang="tr-TR" sz="2800">
                <a:solidFill>
                  <a:srgbClr val="003300"/>
                </a:solidFill>
                <a:latin typeface="Arial" charset="0"/>
              </a:rPr>
              <a:t>Geçmiş konuların tekrarına ne zaman yer vereceğinizi</a:t>
            </a:r>
          </a:p>
          <a:p>
            <a:pPr>
              <a:lnSpc>
                <a:spcPct val="80000"/>
              </a:lnSpc>
              <a:buClr>
                <a:schemeClr val="tx1"/>
              </a:buClr>
              <a:buFont typeface="Monotype Sorts" pitchFamily="2" charset="2"/>
              <a:buBlip>
                <a:blip r:embed="rId2"/>
              </a:buBlip>
            </a:pPr>
            <a:r>
              <a:rPr lang="tr-TR" sz="2800">
                <a:solidFill>
                  <a:srgbClr val="003300"/>
                </a:solidFill>
                <a:latin typeface="Arial" charset="0"/>
              </a:rPr>
              <a:t>Sınav tarihlerinizi</a:t>
            </a:r>
          </a:p>
          <a:p>
            <a:pPr>
              <a:lnSpc>
                <a:spcPct val="80000"/>
              </a:lnSpc>
              <a:buClr>
                <a:schemeClr val="tx1"/>
              </a:buClr>
              <a:buFont typeface="Monotype Sorts" pitchFamily="2" charset="2"/>
              <a:buBlip>
                <a:blip r:embed="rId2"/>
              </a:buBlip>
            </a:pPr>
            <a:r>
              <a:rPr lang="tr-TR" sz="2800">
                <a:solidFill>
                  <a:srgbClr val="003300"/>
                </a:solidFill>
                <a:latin typeface="Arial" charset="0"/>
              </a:rPr>
              <a:t>Hazırlanacak ödevlerin neler olduğu ve ne zaman hazırlayacağınızı</a:t>
            </a:r>
          </a:p>
          <a:p>
            <a:pPr>
              <a:lnSpc>
                <a:spcPct val="80000"/>
              </a:lnSpc>
              <a:buClr>
                <a:schemeClr val="tx1"/>
              </a:buClr>
              <a:buFont typeface="Monotype Sorts" pitchFamily="2" charset="2"/>
              <a:buBlip>
                <a:blip r:embed="rId2"/>
              </a:buBlip>
            </a:pPr>
            <a:r>
              <a:rPr lang="tr-TR" sz="2800">
                <a:solidFill>
                  <a:srgbClr val="003300"/>
                </a:solidFill>
                <a:latin typeface="Arial" charset="0"/>
              </a:rPr>
              <a:t>Planda yer alan ancak yapılamayan çalışmalarınızı ne zaman  tamamlayacağınızı</a:t>
            </a:r>
          </a:p>
          <a:p>
            <a:pPr>
              <a:lnSpc>
                <a:spcPct val="80000"/>
              </a:lnSpc>
              <a:buClr>
                <a:schemeClr val="tx1"/>
              </a:buClr>
              <a:buFont typeface="Monotype Sorts" pitchFamily="2" charset="2"/>
              <a:buBlip>
                <a:blip r:embed="rId2"/>
              </a:buBlip>
            </a:pPr>
            <a:r>
              <a:rPr lang="tr-TR" sz="2800">
                <a:solidFill>
                  <a:srgbClr val="003300"/>
                </a:solidFill>
                <a:latin typeface="Arial" charset="0"/>
              </a:rPr>
              <a:t>Dinlenme, tv izleme, spor yapma, sinema ve tiyatroya gitme gibi ders dışı etkinliklere ne zaman yer vereceğinizi</a:t>
            </a:r>
          </a:p>
          <a:p>
            <a:pPr>
              <a:lnSpc>
                <a:spcPct val="80000"/>
              </a:lnSpc>
              <a:buClr>
                <a:schemeClr val="tx1"/>
              </a:buClr>
              <a:buFont typeface="Monotype Sorts" pitchFamily="2" charset="2"/>
              <a:buBlip>
                <a:blip r:embed="rId2"/>
              </a:buBlip>
            </a:pPr>
            <a:r>
              <a:rPr lang="tr-TR" sz="2800">
                <a:solidFill>
                  <a:srgbClr val="003300"/>
                </a:solidFill>
                <a:latin typeface="Arial" charset="0"/>
              </a:rPr>
              <a:t>Bunların yanında günlük çalışma çizelgelerinde ; okulda geçen saatler, ders çalışma, eğlenme, dinlenme, ev işlerine yardım ve uyku saatleri göstermeniz gerekir.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1506">
                                            <p:txEl>
                                              <p:charRg st="4294967295" end="4294967295"/>
                                            </p:txEl>
                                          </p:spTgt>
                                        </p:tgtEl>
                                        <p:attrNameLst>
                                          <p:attrName>style.visibility</p:attrName>
                                        </p:attrNameLst>
                                      </p:cBhvr>
                                      <p:to>
                                        <p:strVal val="visible"/>
                                      </p:to>
                                    </p:set>
                                    <p:anim calcmode="lin" valueType="num">
                                      <p:cBhvr>
                                        <p:cTn id="7" dur="500" fill="hold"/>
                                        <p:tgtEl>
                                          <p:spTgt spid="21506">
                                            <p:txEl>
                                              <p:charRg st="4294967295" end="4294967295"/>
                                            </p:txEl>
                                          </p:spTgt>
                                        </p:tgtEl>
                                        <p:attrNameLst>
                                          <p:attrName>ppt_w</p:attrName>
                                        </p:attrNameLst>
                                      </p:cBhvr>
                                      <p:tavLst>
                                        <p:tav tm="0">
                                          <p:val>
                                            <p:fltVal val="0"/>
                                          </p:val>
                                        </p:tav>
                                        <p:tav tm="100000">
                                          <p:val>
                                            <p:strVal val="#ppt_w"/>
                                          </p:val>
                                        </p:tav>
                                      </p:tavLst>
                                    </p:anim>
                                    <p:anim calcmode="lin" valueType="num">
                                      <p:cBhvr>
                                        <p:cTn id="8" dur="500" fill="hold"/>
                                        <p:tgtEl>
                                          <p:spTgt spid="21506">
                                            <p:txEl>
                                              <p:charRg st="4294967295" end="4294967295"/>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1507">
                                            <p:txEl>
                                              <p:pRg st="0" end="0"/>
                                            </p:txEl>
                                          </p:spTgt>
                                        </p:tgtEl>
                                        <p:attrNameLst>
                                          <p:attrName>style.visibility</p:attrName>
                                        </p:attrNameLst>
                                      </p:cBhvr>
                                      <p:to>
                                        <p:strVal val="visible"/>
                                      </p:to>
                                    </p:set>
                                    <p:anim calcmode="lin" valueType="num">
                                      <p:cBhvr>
                                        <p:cTn id="13" dur="500" fill="hold"/>
                                        <p:tgtEl>
                                          <p:spTgt spid="21507">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150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1507">
                                            <p:txEl>
                                              <p:pRg st="1" end="1"/>
                                            </p:txEl>
                                          </p:spTgt>
                                        </p:tgtEl>
                                        <p:attrNameLst>
                                          <p:attrName>style.visibility</p:attrName>
                                        </p:attrNameLst>
                                      </p:cBhvr>
                                      <p:to>
                                        <p:strVal val="visible"/>
                                      </p:to>
                                    </p:set>
                                    <p:anim calcmode="lin" valueType="num">
                                      <p:cBhvr>
                                        <p:cTn id="19" dur="500" fill="hold"/>
                                        <p:tgtEl>
                                          <p:spTgt spid="21507">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2150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1507">
                                            <p:txEl>
                                              <p:pRg st="2" end="2"/>
                                            </p:txEl>
                                          </p:spTgt>
                                        </p:tgtEl>
                                        <p:attrNameLst>
                                          <p:attrName>style.visibility</p:attrName>
                                        </p:attrNameLst>
                                      </p:cBhvr>
                                      <p:to>
                                        <p:strVal val="visible"/>
                                      </p:to>
                                    </p:set>
                                    <p:anim calcmode="lin" valueType="num">
                                      <p:cBhvr>
                                        <p:cTn id="25" dur="500" fill="hold"/>
                                        <p:tgtEl>
                                          <p:spTgt spid="21507">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21507">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21507">
                                            <p:txEl>
                                              <p:pRg st="3" end="3"/>
                                            </p:txEl>
                                          </p:spTgt>
                                        </p:tgtEl>
                                        <p:attrNameLst>
                                          <p:attrName>style.visibility</p:attrName>
                                        </p:attrNameLst>
                                      </p:cBhvr>
                                      <p:to>
                                        <p:strVal val="visible"/>
                                      </p:to>
                                    </p:set>
                                    <p:anim calcmode="lin" valueType="num">
                                      <p:cBhvr>
                                        <p:cTn id="31" dur="500" fill="hold"/>
                                        <p:tgtEl>
                                          <p:spTgt spid="21507">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21507">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21507">
                                            <p:txEl>
                                              <p:pRg st="4" end="4"/>
                                            </p:txEl>
                                          </p:spTgt>
                                        </p:tgtEl>
                                        <p:attrNameLst>
                                          <p:attrName>style.visibility</p:attrName>
                                        </p:attrNameLst>
                                      </p:cBhvr>
                                      <p:to>
                                        <p:strVal val="visible"/>
                                      </p:to>
                                    </p:set>
                                    <p:anim calcmode="lin" valueType="num">
                                      <p:cBhvr>
                                        <p:cTn id="37" dur="500" fill="hold"/>
                                        <p:tgtEl>
                                          <p:spTgt spid="21507">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21507">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21507">
                                            <p:txEl>
                                              <p:pRg st="5" end="5"/>
                                            </p:txEl>
                                          </p:spTgt>
                                        </p:tgtEl>
                                        <p:attrNameLst>
                                          <p:attrName>style.visibility</p:attrName>
                                        </p:attrNameLst>
                                      </p:cBhvr>
                                      <p:to>
                                        <p:strVal val="visible"/>
                                      </p:to>
                                    </p:set>
                                    <p:anim calcmode="lin" valueType="num">
                                      <p:cBhvr>
                                        <p:cTn id="43" dur="500" fill="hold"/>
                                        <p:tgtEl>
                                          <p:spTgt spid="21507">
                                            <p:txEl>
                                              <p:pRg st="5" end="5"/>
                                            </p:txEl>
                                          </p:spTgt>
                                        </p:tgtEl>
                                        <p:attrNameLst>
                                          <p:attrName>ppt_w</p:attrName>
                                        </p:attrNameLst>
                                      </p:cBhvr>
                                      <p:tavLst>
                                        <p:tav tm="0">
                                          <p:val>
                                            <p:fltVal val="0"/>
                                          </p:val>
                                        </p:tav>
                                        <p:tav tm="100000">
                                          <p:val>
                                            <p:strVal val="#ppt_w"/>
                                          </p:val>
                                        </p:tav>
                                      </p:tavLst>
                                    </p:anim>
                                    <p:anim calcmode="lin" valueType="num">
                                      <p:cBhvr>
                                        <p:cTn id="44" dur="500" fill="hold"/>
                                        <p:tgtEl>
                                          <p:spTgt spid="21507">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21507">
                                            <p:txEl>
                                              <p:pRg st="6" end="6"/>
                                            </p:txEl>
                                          </p:spTgt>
                                        </p:tgtEl>
                                        <p:attrNameLst>
                                          <p:attrName>style.visibility</p:attrName>
                                        </p:attrNameLst>
                                      </p:cBhvr>
                                      <p:to>
                                        <p:strVal val="visible"/>
                                      </p:to>
                                    </p:set>
                                    <p:anim calcmode="lin" valueType="num">
                                      <p:cBhvr>
                                        <p:cTn id="49" dur="500" fill="hold"/>
                                        <p:tgtEl>
                                          <p:spTgt spid="21507">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21507">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2533" name="Picture 5" descr="g199"/>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2530" name="Rectangle 2"/>
          <p:cNvSpPr>
            <a:spLocks noGrp="1" noChangeArrowheads="1"/>
          </p:cNvSpPr>
          <p:nvPr>
            <p:ph type="title"/>
          </p:nvPr>
        </p:nvSpPr>
        <p:spPr>
          <a:xfrm>
            <a:off x="0" y="0"/>
            <a:ext cx="3200400" cy="2819400"/>
          </a:xfrm>
          <a:solidFill>
            <a:srgbClr val="FF0000"/>
          </a:solidFill>
        </p:spPr>
        <p:txBody>
          <a:bodyPr/>
          <a:lstStyle/>
          <a:p>
            <a:pPr algn="ctr">
              <a:lnSpc>
                <a:spcPct val="70000"/>
              </a:lnSpc>
            </a:pPr>
            <a:r>
              <a:rPr lang="tr-TR" sz="4300" b="1">
                <a:solidFill>
                  <a:srgbClr val="FFFFFF"/>
                </a:solidFill>
              </a:rPr>
              <a:t>Plan yaparken nelere dikkat etmeniz gerekir?</a:t>
            </a:r>
            <a:endParaRPr lang="tr-TR"/>
          </a:p>
        </p:txBody>
      </p:sp>
      <p:sp>
        <p:nvSpPr>
          <p:cNvPr id="22531" name="Rectangle 3"/>
          <p:cNvSpPr>
            <a:spLocks noGrp="1" noChangeArrowheads="1"/>
          </p:cNvSpPr>
          <p:nvPr>
            <p:ph type="body" sz="half" idx="1"/>
          </p:nvPr>
        </p:nvSpPr>
        <p:spPr>
          <a:xfrm>
            <a:off x="0" y="5181600"/>
            <a:ext cx="9144000" cy="1676400"/>
          </a:xfrm>
          <a:solidFill>
            <a:srgbClr val="FF0000"/>
          </a:solidFill>
        </p:spPr>
        <p:txBody>
          <a:bodyPr/>
          <a:lstStyle/>
          <a:p>
            <a:pPr>
              <a:buClr>
                <a:schemeClr val="tx1"/>
              </a:buClr>
              <a:buFont typeface="Monotype Sorts" pitchFamily="2" charset="2"/>
              <a:buBlip>
                <a:blip r:embed="rId3"/>
              </a:buBlip>
            </a:pPr>
            <a:r>
              <a:rPr lang="tr-TR" sz="3000">
                <a:solidFill>
                  <a:srgbClr val="FFFFFF"/>
                </a:solidFill>
                <a:latin typeface="Comic Sans MS" pitchFamily="66" charset="0"/>
              </a:rPr>
              <a:t>Derslerin planını dengeli olarak yapın.</a:t>
            </a:r>
          </a:p>
          <a:p>
            <a:pPr>
              <a:buClr>
                <a:schemeClr val="tx1"/>
              </a:buClr>
              <a:buFont typeface="Monotype Sorts" pitchFamily="2" charset="2"/>
              <a:buBlip>
                <a:blip r:embed="rId3"/>
              </a:buBlip>
            </a:pPr>
            <a:r>
              <a:rPr lang="tr-TR" sz="3000">
                <a:solidFill>
                  <a:srgbClr val="FFFFFF"/>
                </a:solidFill>
                <a:latin typeface="Comic Sans MS" pitchFamily="66" charset="0"/>
              </a:rPr>
              <a:t>Günlük ortalama çalışma süresi olarak 4 – 5 saat olabilir.</a:t>
            </a:r>
            <a:endParaRPr lang="tr-TR" sz="2500">
              <a:solidFill>
                <a:srgbClr val="FFFFFF"/>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2530">
                                            <p:txEl>
                                              <p:charRg st="4294967295" end="4294967295"/>
                                            </p:txEl>
                                          </p:spTgt>
                                        </p:tgtEl>
                                        <p:attrNameLst>
                                          <p:attrName>style.visibility</p:attrName>
                                        </p:attrNameLst>
                                      </p:cBhvr>
                                      <p:to>
                                        <p:strVal val="visible"/>
                                      </p:to>
                                    </p:set>
                                    <p:animEffect transition="in" filter="fade">
                                      <p:cBhvr>
                                        <p:cTn id="7" dur="768" decel="100000"/>
                                        <p:tgtEl>
                                          <p:spTgt spid="22530">
                                            <p:txEl>
                                              <p:charRg st="4294967295" end="4294967295"/>
                                            </p:txEl>
                                          </p:spTgt>
                                        </p:tgtEl>
                                      </p:cBhvr>
                                    </p:animEffect>
                                    <p:animScale>
                                      <p:cBhvr>
                                        <p:cTn id="8" dur="768" decel="100000"/>
                                        <p:tgtEl>
                                          <p:spTgt spid="22530">
                                            <p:txEl>
                                              <p:charRg st="4294967295" end="4294967295"/>
                                            </p:txEl>
                                          </p:spTgt>
                                        </p:tgtEl>
                                      </p:cBhvr>
                                      <p:from x="10000" y="10000"/>
                                      <p:to x="200000" y="450000"/>
                                    </p:animScale>
                                    <p:animScale>
                                      <p:cBhvr>
                                        <p:cTn id="9" dur="1230" accel="100000" fill="hold">
                                          <p:stCondLst>
                                            <p:cond delay="768"/>
                                          </p:stCondLst>
                                        </p:cTn>
                                        <p:tgtEl>
                                          <p:spTgt spid="22530">
                                            <p:txEl>
                                              <p:charRg st="4294967295" end="4294967295"/>
                                            </p:txEl>
                                          </p:spTgt>
                                        </p:tgtEl>
                                      </p:cBhvr>
                                      <p:from x="200000" y="450000"/>
                                      <p:to x="100000" y="100000"/>
                                    </p:animScale>
                                    <p:set>
                                      <p:cBhvr>
                                        <p:cTn id="10" dur="768" fill="hold"/>
                                        <p:tgtEl>
                                          <p:spTgt spid="22530">
                                            <p:txEl>
                                              <p:charRg st="4294967295" end="4294967295"/>
                                            </p:txEl>
                                          </p:spTgt>
                                        </p:tgtEl>
                                        <p:attrNameLst>
                                          <p:attrName>ppt_x</p:attrName>
                                        </p:attrNameLst>
                                      </p:cBhvr>
                                      <p:to>
                                        <p:strVal val="(0.5)"/>
                                      </p:to>
                                    </p:set>
                                    <p:anim from="(0.5)" to="(#ppt_x)" calcmode="lin" valueType="num">
                                      <p:cBhvr>
                                        <p:cTn id="11" dur="1230" accel="100000" fill="hold">
                                          <p:stCondLst>
                                            <p:cond delay="768"/>
                                          </p:stCondLst>
                                        </p:cTn>
                                        <p:tgtEl>
                                          <p:spTgt spid="22530">
                                            <p:txEl>
                                              <p:charRg st="4294967295" end="4294967295"/>
                                            </p:txEl>
                                          </p:spTgt>
                                        </p:tgtEl>
                                        <p:attrNameLst>
                                          <p:attrName>ppt_x</p:attrName>
                                        </p:attrNameLst>
                                      </p:cBhvr>
                                    </p:anim>
                                    <p:set>
                                      <p:cBhvr>
                                        <p:cTn id="12" dur="768" fill="hold"/>
                                        <p:tgtEl>
                                          <p:spTgt spid="22530">
                                            <p:txEl>
                                              <p:charRg st="4294967295" end="4294967295"/>
                                            </p:txEl>
                                          </p:spTgt>
                                        </p:tgtEl>
                                        <p:attrNameLst>
                                          <p:attrName>ppt_y</p:attrName>
                                        </p:attrNameLst>
                                      </p:cBhvr>
                                      <p:to>
                                        <p:strVal val="(#ppt_y+0.4)"/>
                                      </p:to>
                                    </p:set>
                                    <p:anim from="(#ppt_y+0.4)" to="(#ppt_y)" calcmode="lin" valueType="num">
                                      <p:cBhvr>
                                        <p:cTn id="13" dur="1230" accel="100000" fill="hold">
                                          <p:stCondLst>
                                            <p:cond delay="768"/>
                                          </p:stCondLst>
                                        </p:cTn>
                                        <p:tgtEl>
                                          <p:spTgt spid="22530">
                                            <p:txEl>
                                              <p:charRg st="4294967295" end="4294967295"/>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22531">
                                            <p:txEl>
                                              <p:pRg st="0" end="0"/>
                                            </p:txEl>
                                          </p:spTgt>
                                        </p:tgtEl>
                                        <p:attrNameLst>
                                          <p:attrName>style.visibility</p:attrName>
                                        </p:attrNameLst>
                                      </p:cBhvr>
                                      <p:to>
                                        <p:strVal val="visible"/>
                                      </p:to>
                                    </p:set>
                                    <p:anim calcmode="lin" valueType="num">
                                      <p:cBhvr>
                                        <p:cTn id="18" dur="500" fill="hold"/>
                                        <p:tgtEl>
                                          <p:spTgt spid="22531">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22531">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22531">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22531">
                                            <p:txEl>
                                              <p:pRg st="1" end="1"/>
                                            </p:txEl>
                                          </p:spTgt>
                                        </p:tgtEl>
                                        <p:attrNameLst>
                                          <p:attrName>style.visibility</p:attrName>
                                        </p:attrNameLst>
                                      </p:cBhvr>
                                      <p:to>
                                        <p:strVal val="visible"/>
                                      </p:to>
                                    </p:set>
                                    <p:anim calcmode="lin" valueType="num">
                                      <p:cBhvr>
                                        <p:cTn id="25" dur="500" fill="hold"/>
                                        <p:tgtEl>
                                          <p:spTgt spid="22531">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22531">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225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076" name="Picture 4" descr="g423"/>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075" name="Rectangle 3"/>
          <p:cNvSpPr>
            <a:spLocks noGrp="1" noChangeArrowheads="1"/>
          </p:cNvSpPr>
          <p:nvPr>
            <p:ph type="body" idx="1"/>
          </p:nvPr>
        </p:nvSpPr>
        <p:spPr>
          <a:xfrm>
            <a:off x="0" y="5715000"/>
            <a:ext cx="9144000" cy="1143000"/>
          </a:xfrm>
          <a:solidFill>
            <a:srgbClr val="FF0000"/>
          </a:solidFill>
        </p:spPr>
        <p:txBody>
          <a:bodyPr/>
          <a:lstStyle/>
          <a:p>
            <a:pPr>
              <a:lnSpc>
                <a:spcPct val="90000"/>
              </a:lnSpc>
            </a:pPr>
            <a:r>
              <a:rPr lang="tr-TR" sz="2400" b="1">
                <a:solidFill>
                  <a:srgbClr val="FFFF99"/>
                </a:solidFill>
                <a:latin typeface="Tahoma" pitchFamily="34" charset="0"/>
              </a:rPr>
              <a:t>Beklenti böyle olunca başarısızlığın nedeni, "yeterince çalışmamak" olarak görülmekte ve sizlerden sürekli daha çok çalışması istenmektedir. </a:t>
            </a:r>
            <a:endParaRPr lang="tr-TR" sz="2400">
              <a:solidFill>
                <a:srgbClr val="FFFF99"/>
              </a:solidFill>
              <a:latin typeface="Tahoma" pitchFamily="34" charset="0"/>
            </a:endParaRPr>
          </a:p>
        </p:txBody>
      </p:sp>
      <p:sp>
        <p:nvSpPr>
          <p:cNvPr id="3078" name="Text Box 6"/>
          <p:cNvSpPr txBox="1">
            <a:spLocks noChangeArrowheads="1"/>
          </p:cNvSpPr>
          <p:nvPr/>
        </p:nvSpPr>
        <p:spPr bwMode="auto">
          <a:xfrm>
            <a:off x="0" y="0"/>
            <a:ext cx="9144000" cy="750888"/>
          </a:xfrm>
          <a:prstGeom prst="rect">
            <a:avLst/>
          </a:prstGeom>
          <a:solidFill>
            <a:srgbClr val="FF0000"/>
          </a:solidFill>
          <a:ln w="9525">
            <a:noFill/>
            <a:miter lim="800000"/>
            <a:headEnd/>
            <a:tailEnd/>
          </a:ln>
          <a:effectLst/>
        </p:spPr>
        <p:txBody>
          <a:bodyPr>
            <a:spAutoFit/>
          </a:bodyPr>
          <a:lstStyle/>
          <a:p>
            <a:pPr>
              <a:lnSpc>
                <a:spcPct val="90000"/>
              </a:lnSpc>
            </a:pPr>
            <a:r>
              <a:rPr lang="tr-TR" sz="2300" b="1">
                <a:solidFill>
                  <a:srgbClr val="FFFF99"/>
                </a:solidFill>
                <a:effectLst/>
                <a:latin typeface="Tahoma" pitchFamily="34" charset="0"/>
              </a:rPr>
              <a:t>Ana, baba ve öğretmenlerin öğrenciden genel beklentisi, onların “Derslerine çok çalışıp, başarılı olmaları" yönündedir</a:t>
            </a:r>
            <a:r>
              <a:rPr lang="tr-TR" sz="2500">
                <a:solidFill>
                  <a:srgbClr val="FFFF99"/>
                </a:solidFill>
                <a:effectLst/>
              </a:rPr>
              <a:t>.</a:t>
            </a:r>
            <a:r>
              <a:rPr lang="tr-TR" sz="2500">
                <a:effectLst/>
              </a:rPr>
              <a:t> </a:t>
            </a:r>
            <a:endParaRPr lang="tr-TR" sz="2500">
              <a:effectLst>
                <a:outerShdw blurRad="38100" dist="38100" dir="2700000" algn="tl">
                  <a:srgbClr val="000000"/>
                </a:outerShdw>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iterate type="lt">
                                    <p:tmPct val="10000"/>
                                  </p:iterate>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p:cTn id="7" dur="500" fill="hold"/>
                                        <p:tgtEl>
                                          <p:spTgt spid="307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075">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075">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4037" name="Picture 5" descr="g25"/>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4038" name="Text Box 6"/>
          <p:cNvSpPr txBox="1">
            <a:spLocks noChangeArrowheads="1"/>
          </p:cNvSpPr>
          <p:nvPr/>
        </p:nvSpPr>
        <p:spPr bwMode="auto">
          <a:xfrm>
            <a:off x="0" y="5715000"/>
            <a:ext cx="9144000" cy="1098550"/>
          </a:xfrm>
          <a:prstGeom prst="rect">
            <a:avLst/>
          </a:prstGeom>
          <a:gradFill rotWithShape="0">
            <a:gsLst>
              <a:gs pos="0">
                <a:srgbClr val="FFFFCC"/>
              </a:gs>
              <a:gs pos="100000">
                <a:srgbClr val="00FF00"/>
              </a:gs>
            </a:gsLst>
            <a:lin ang="5400000" scaled="1"/>
          </a:gradFill>
          <a:ln w="9525">
            <a:noFill/>
            <a:miter lim="800000"/>
            <a:headEnd/>
            <a:tailEnd/>
          </a:ln>
          <a:effectLst/>
        </p:spPr>
        <p:txBody>
          <a:bodyPr>
            <a:spAutoFit/>
          </a:bodyPr>
          <a:lstStyle/>
          <a:p>
            <a:pPr algn="ctr">
              <a:lnSpc>
                <a:spcPct val="110000"/>
              </a:lnSpc>
            </a:pPr>
            <a:r>
              <a:rPr lang="tr-TR" sz="3000" b="1">
                <a:solidFill>
                  <a:srgbClr val="000000"/>
                </a:solidFill>
                <a:effectLst/>
                <a:latin typeface="Arial Narrow" pitchFamily="34" charset="0"/>
              </a:rPr>
              <a:t>Planda derse vereceğiniz çalışma süreleri dersin özelliğine  ve sizin o dersteki başarınıza göre ayarlayın.</a:t>
            </a:r>
            <a:endParaRPr lang="tr-TR" sz="3000">
              <a:solidFill>
                <a:srgbClr val="000000"/>
              </a:solidFill>
              <a:effectLst>
                <a:outerShdw blurRad="38100" dist="38100" dir="2700000" algn="tl">
                  <a:srgbClr val="FFFFFF"/>
                </a:outerShdw>
              </a:effectLst>
              <a:latin typeface="Times New Roman" pitchFamily="18" charset="0"/>
            </a:endParaRPr>
          </a:p>
        </p:txBody>
      </p:sp>
      <p:sp>
        <p:nvSpPr>
          <p:cNvPr id="44039" name="Text Box 7"/>
          <p:cNvSpPr txBox="1">
            <a:spLocks noChangeArrowheads="1"/>
          </p:cNvSpPr>
          <p:nvPr/>
        </p:nvSpPr>
        <p:spPr bwMode="auto">
          <a:xfrm>
            <a:off x="0" y="0"/>
            <a:ext cx="9144000" cy="727075"/>
          </a:xfrm>
          <a:prstGeom prst="rect">
            <a:avLst/>
          </a:prstGeom>
          <a:gradFill rotWithShape="0">
            <a:gsLst>
              <a:gs pos="0">
                <a:srgbClr val="FFFFCC"/>
              </a:gs>
              <a:gs pos="100000">
                <a:srgbClr val="00FF00"/>
              </a:gs>
            </a:gsLst>
            <a:lin ang="5400000" scaled="1"/>
          </a:gradFill>
          <a:ln w="9525">
            <a:noFill/>
            <a:miter lim="800000"/>
            <a:headEnd/>
            <a:tailEnd/>
          </a:ln>
          <a:effectLst/>
        </p:spPr>
        <p:txBody>
          <a:bodyPr>
            <a:spAutoFit/>
          </a:bodyPr>
          <a:lstStyle/>
          <a:p>
            <a:pPr algn="ctr">
              <a:lnSpc>
                <a:spcPct val="80000"/>
              </a:lnSpc>
            </a:pPr>
            <a:r>
              <a:rPr lang="tr-TR" sz="2600" b="1">
                <a:solidFill>
                  <a:srgbClr val="000000"/>
                </a:solidFill>
                <a:effectLst/>
                <a:latin typeface="Arial Narrow" pitchFamily="34" charset="0"/>
              </a:rPr>
              <a:t>Her ders için en uygun çalışma süresi 40 – 50 dakikalık çalışma sonunda 5 – 10 dakika   bir ara vererek devam etmektir</a:t>
            </a:r>
          </a:p>
        </p:txBody>
      </p:sp>
      <p:sp>
        <p:nvSpPr>
          <p:cNvPr id="44036" name="Rectangle 4"/>
          <p:cNvSpPr>
            <a:spLocks noGrp="1" noChangeArrowheads="1"/>
          </p:cNvSpPr>
          <p:nvPr>
            <p:ph type="body" sz="half" idx="2"/>
          </p:nvPr>
        </p:nvSpPr>
        <p:spPr>
          <a:xfrm>
            <a:off x="0" y="685800"/>
            <a:ext cx="2133600" cy="4953000"/>
          </a:xfrm>
          <a:gradFill rotWithShape="0">
            <a:gsLst>
              <a:gs pos="0">
                <a:srgbClr val="00FF00"/>
              </a:gs>
              <a:gs pos="100000">
                <a:srgbClr val="FFFFCC"/>
              </a:gs>
            </a:gsLst>
            <a:lin ang="5400000" scaled="1"/>
          </a:gradFill>
        </p:spPr>
        <p:txBody>
          <a:bodyPr/>
          <a:lstStyle/>
          <a:p>
            <a:pPr>
              <a:lnSpc>
                <a:spcPct val="110000"/>
              </a:lnSpc>
              <a:buClr>
                <a:schemeClr val="tx1"/>
              </a:buClr>
              <a:buFont typeface="Monotype Sorts" pitchFamily="2" charset="2"/>
              <a:buNone/>
            </a:pPr>
            <a:r>
              <a:rPr lang="tr-TR" sz="2600" b="1">
                <a:solidFill>
                  <a:srgbClr val="003300"/>
                </a:solidFill>
                <a:latin typeface="Arial" charset="0"/>
              </a:rPr>
              <a:t>   </a:t>
            </a:r>
          </a:p>
          <a:p>
            <a:pPr>
              <a:lnSpc>
                <a:spcPct val="110000"/>
              </a:lnSpc>
              <a:buClr>
                <a:schemeClr val="tx1"/>
              </a:buClr>
              <a:buFont typeface="Monotype Sorts" pitchFamily="2" charset="2"/>
              <a:buNone/>
            </a:pPr>
            <a:endParaRPr lang="tr-TR" sz="2600" b="1">
              <a:solidFill>
                <a:srgbClr val="003300"/>
              </a:solidFill>
              <a:latin typeface="Arial" charset="0"/>
            </a:endParaRPr>
          </a:p>
          <a:p>
            <a:pPr>
              <a:lnSpc>
                <a:spcPct val="110000"/>
              </a:lnSpc>
              <a:buClr>
                <a:schemeClr val="tx1"/>
              </a:buClr>
              <a:buFont typeface="Monotype Sorts" pitchFamily="2" charset="2"/>
              <a:buNone/>
            </a:pPr>
            <a:r>
              <a:rPr lang="tr-TR" sz="2600" b="1">
                <a:solidFill>
                  <a:srgbClr val="003300"/>
                </a:solidFill>
                <a:latin typeface="Arial" charset="0"/>
              </a:rPr>
              <a:t> </a:t>
            </a:r>
            <a:r>
              <a:rPr lang="tr-TR" sz="2600" b="1">
                <a:solidFill>
                  <a:srgbClr val="000000"/>
                </a:solidFill>
                <a:latin typeface="Arial" charset="0"/>
              </a:rPr>
              <a:t>Farklı türde çalışma gerektiren dersleri ard arda getirmeye çalışın.</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4036">
                                            <p:txEl>
                                              <p:pRg st="0" end="0"/>
                                            </p:txEl>
                                          </p:spTgt>
                                        </p:tgtEl>
                                        <p:attrNameLst>
                                          <p:attrName>style.visibility</p:attrName>
                                        </p:attrNameLst>
                                      </p:cBhvr>
                                      <p:to>
                                        <p:strVal val="visible"/>
                                      </p:to>
                                    </p:set>
                                    <p:anim calcmode="lin" valueType="num">
                                      <p:cBhvr>
                                        <p:cTn id="7" dur="500" fill="hold"/>
                                        <p:tgtEl>
                                          <p:spTgt spid="4403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403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403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44036">
                                            <p:txEl>
                                              <p:pRg st="2" end="2"/>
                                            </p:txEl>
                                          </p:spTgt>
                                        </p:tgtEl>
                                        <p:attrNameLst>
                                          <p:attrName>style.visibility</p:attrName>
                                        </p:attrNameLst>
                                      </p:cBhvr>
                                      <p:to>
                                        <p:strVal val="visible"/>
                                      </p:to>
                                    </p:set>
                                    <p:anim calcmode="lin" valueType="num">
                                      <p:cBhvr>
                                        <p:cTn id="14" dur="500" fill="hold"/>
                                        <p:tgtEl>
                                          <p:spTgt spid="44036">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4036">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403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6"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5061" name="Picture 5" descr="g313"/>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5060" name="Rectangle 4"/>
          <p:cNvSpPr>
            <a:spLocks noGrp="1" noChangeArrowheads="1"/>
          </p:cNvSpPr>
          <p:nvPr>
            <p:ph type="body" sz="half" idx="2"/>
          </p:nvPr>
        </p:nvSpPr>
        <p:spPr>
          <a:xfrm>
            <a:off x="0" y="3581400"/>
            <a:ext cx="3200400" cy="2819400"/>
          </a:xfrm>
          <a:solidFill>
            <a:srgbClr val="00FFFF"/>
          </a:solidFill>
        </p:spPr>
        <p:txBody>
          <a:bodyPr/>
          <a:lstStyle/>
          <a:p>
            <a:pPr>
              <a:lnSpc>
                <a:spcPct val="90000"/>
              </a:lnSpc>
              <a:buClr>
                <a:schemeClr val="tx1"/>
              </a:buClr>
            </a:pPr>
            <a:r>
              <a:rPr lang="tr-TR" sz="2500" b="1">
                <a:solidFill>
                  <a:srgbClr val="000066"/>
                </a:solidFill>
              </a:rPr>
              <a:t>Dersin işlendiği gün tekrar edilmesi unutma düzeyini azaltır.</a:t>
            </a:r>
          </a:p>
          <a:p>
            <a:pPr>
              <a:lnSpc>
                <a:spcPct val="90000"/>
              </a:lnSpc>
              <a:buClr>
                <a:schemeClr val="tx1"/>
              </a:buClr>
            </a:pPr>
            <a:r>
              <a:rPr lang="tr-TR" sz="2500" b="1">
                <a:solidFill>
                  <a:srgbClr val="000066"/>
                </a:solidFill>
              </a:rPr>
              <a:t>Dersleri her gün aynı saate yerleştirin.</a:t>
            </a:r>
            <a:endParaRPr lang="tr-TR" sz="2500" b="1"/>
          </a:p>
        </p:txBody>
      </p:sp>
      <p:sp>
        <p:nvSpPr>
          <p:cNvPr id="45062" name="Text Box 6"/>
          <p:cNvSpPr txBox="1">
            <a:spLocks noChangeArrowheads="1"/>
          </p:cNvSpPr>
          <p:nvPr/>
        </p:nvSpPr>
        <p:spPr bwMode="auto">
          <a:xfrm>
            <a:off x="914400" y="1295400"/>
            <a:ext cx="4191000" cy="1465263"/>
          </a:xfrm>
          <a:prstGeom prst="rect">
            <a:avLst/>
          </a:prstGeom>
          <a:gradFill rotWithShape="0">
            <a:gsLst>
              <a:gs pos="0">
                <a:srgbClr val="00FFFF"/>
              </a:gs>
              <a:gs pos="100000">
                <a:srgbClr val="FFFFFF"/>
              </a:gs>
            </a:gsLst>
            <a:path path="shape">
              <a:fillToRect l="50000" t="50000" r="50000" b="50000"/>
            </a:path>
          </a:gradFill>
          <a:ln w="9525">
            <a:noFill/>
            <a:miter lim="800000"/>
            <a:headEnd/>
            <a:tailEnd/>
          </a:ln>
          <a:effectLst/>
        </p:spPr>
        <p:txBody>
          <a:bodyPr>
            <a:spAutoFit/>
          </a:bodyPr>
          <a:lstStyle/>
          <a:p>
            <a:pPr algn="ctr">
              <a:lnSpc>
                <a:spcPct val="90000"/>
              </a:lnSpc>
            </a:pPr>
            <a:r>
              <a:rPr lang="tr-TR" b="1">
                <a:solidFill>
                  <a:srgbClr val="000066"/>
                </a:solidFill>
                <a:effectLst/>
              </a:rPr>
              <a:t>En zor dersleri en rahat anlayabileceğiniz saatlere yerleştirin.</a:t>
            </a:r>
          </a:p>
          <a:p>
            <a:pPr algn="ctr">
              <a:lnSpc>
                <a:spcPct val="90000"/>
              </a:lnSpc>
            </a:pPr>
            <a:r>
              <a:rPr lang="tr-TR" b="1">
                <a:solidFill>
                  <a:srgbClr val="000066"/>
                </a:solidFill>
                <a:effectLst/>
              </a:rPr>
              <a:t>Dersten önce hazırlık çalışmalarına yer verin</a:t>
            </a:r>
            <a:endParaRPr lang="tr-TR" b="1">
              <a:effectLst>
                <a:outerShdw blurRad="38100" dist="38100" dir="2700000" algn="tl">
                  <a:srgbClr val="C0C0C0"/>
                </a:outerShdw>
              </a:effectLst>
              <a:latin typeface="Times New Roman" pitchFamily="18" charset="0"/>
            </a:endParaRPr>
          </a:p>
        </p:txBody>
      </p:sp>
      <p:sp>
        <p:nvSpPr>
          <p:cNvPr id="45063" name="Text Box 7"/>
          <p:cNvSpPr txBox="1">
            <a:spLocks noChangeArrowheads="1"/>
          </p:cNvSpPr>
          <p:nvPr/>
        </p:nvSpPr>
        <p:spPr bwMode="auto">
          <a:xfrm>
            <a:off x="3200400" y="5943600"/>
            <a:ext cx="1752600" cy="457200"/>
          </a:xfrm>
          <a:prstGeom prst="rect">
            <a:avLst/>
          </a:prstGeom>
          <a:solidFill>
            <a:srgbClr val="FFFFFF"/>
          </a:solidFill>
          <a:ln w="9525">
            <a:noFill/>
            <a:miter lim="800000"/>
            <a:headEnd/>
            <a:tailEnd/>
          </a:ln>
          <a:effectLst/>
        </p:spPr>
        <p:txBody>
          <a:bodyPr>
            <a:spAutoFit/>
          </a:bodyPr>
          <a:lstStyle/>
          <a:p>
            <a:pPr>
              <a:spcBef>
                <a:spcPct val="50000"/>
              </a:spcBef>
            </a:pPr>
            <a:endParaRPr lang="tr-TR" sz="2400">
              <a:effectLst>
                <a:outerShdw blurRad="38100" dist="38100" dir="2700000" algn="tl">
                  <a:srgbClr val="C0C0C0"/>
                </a:outerShdw>
              </a:effectLst>
              <a:latin typeface="Times New Roman"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5060">
                                            <p:txEl>
                                              <p:pRg st="0" end="0"/>
                                            </p:txEl>
                                          </p:spTgt>
                                        </p:tgtEl>
                                        <p:attrNameLst>
                                          <p:attrName>style.visibility</p:attrName>
                                        </p:attrNameLst>
                                      </p:cBhvr>
                                      <p:to>
                                        <p:strVal val="visible"/>
                                      </p:to>
                                    </p:set>
                                    <p:anim calcmode="lin" valueType="num">
                                      <p:cBhvr>
                                        <p:cTn id="7" dur="500" fill="hold"/>
                                        <p:tgtEl>
                                          <p:spTgt spid="45060">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5060">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5060">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45060">
                                            <p:txEl>
                                              <p:pRg st="1" end="1"/>
                                            </p:txEl>
                                          </p:spTgt>
                                        </p:tgtEl>
                                        <p:attrNameLst>
                                          <p:attrName>style.visibility</p:attrName>
                                        </p:attrNameLst>
                                      </p:cBhvr>
                                      <p:to>
                                        <p:strVal val="visible"/>
                                      </p:to>
                                    </p:set>
                                    <p:anim calcmode="lin" valueType="num">
                                      <p:cBhvr>
                                        <p:cTn id="14" dur="500" fill="hold"/>
                                        <p:tgtEl>
                                          <p:spTgt spid="45060">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5060">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506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6085" name="Picture 5" descr="g246"/>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6084" name="Rectangle 4"/>
          <p:cNvSpPr>
            <a:spLocks noGrp="1" noChangeArrowheads="1"/>
          </p:cNvSpPr>
          <p:nvPr>
            <p:ph type="body" sz="half" idx="2"/>
          </p:nvPr>
        </p:nvSpPr>
        <p:spPr>
          <a:xfrm>
            <a:off x="533400" y="533400"/>
            <a:ext cx="8153400" cy="1066800"/>
          </a:xfrm>
          <a:solidFill>
            <a:srgbClr val="FFFF00"/>
          </a:solidFill>
          <a:ln w="57150" cmpd="thinThick">
            <a:solidFill>
              <a:srgbClr val="000000"/>
            </a:solidFill>
          </a:ln>
        </p:spPr>
        <p:txBody>
          <a:bodyPr/>
          <a:lstStyle/>
          <a:p>
            <a:pPr>
              <a:lnSpc>
                <a:spcPct val="80000"/>
              </a:lnSpc>
              <a:buClr>
                <a:schemeClr val="tx1"/>
              </a:buClr>
            </a:pPr>
            <a:r>
              <a:rPr lang="tr-TR" sz="4000">
                <a:solidFill>
                  <a:srgbClr val="FF0000"/>
                </a:solidFill>
                <a:latin typeface="Comic Sans MS" pitchFamily="66" charset="0"/>
              </a:rPr>
              <a:t>Yemeklerden yarım saat sonra çalışmaya başlayın. </a:t>
            </a:r>
          </a:p>
        </p:txBody>
      </p:sp>
      <p:sp>
        <p:nvSpPr>
          <p:cNvPr id="46086" name="Text Box 6"/>
          <p:cNvSpPr txBox="1">
            <a:spLocks noChangeArrowheads="1"/>
          </p:cNvSpPr>
          <p:nvPr/>
        </p:nvSpPr>
        <p:spPr bwMode="auto">
          <a:xfrm>
            <a:off x="4343400" y="6400800"/>
            <a:ext cx="4800600" cy="457200"/>
          </a:xfrm>
          <a:prstGeom prst="rect">
            <a:avLst/>
          </a:prstGeom>
          <a:noFill/>
          <a:ln w="9525">
            <a:noFill/>
            <a:miter lim="800000"/>
            <a:headEnd/>
            <a:tailEnd/>
          </a:ln>
          <a:effectLst/>
        </p:spPr>
        <p:txBody>
          <a:bodyPr>
            <a:spAutoFit/>
          </a:bodyPr>
          <a:lstStyle/>
          <a:p>
            <a:pPr>
              <a:spcBef>
                <a:spcPct val="50000"/>
              </a:spcBef>
            </a:pPr>
            <a:endParaRPr lang="tr-TR" sz="2400">
              <a:effectLst>
                <a:outerShdw blurRad="38100" dist="38100" dir="2700000" algn="tl">
                  <a:srgbClr val="000000"/>
                </a:outerShdw>
              </a:effectLst>
              <a:latin typeface="Times New Roman" pitchFamily="18" charset="0"/>
            </a:endParaRPr>
          </a:p>
        </p:txBody>
      </p:sp>
      <p:sp>
        <p:nvSpPr>
          <p:cNvPr id="46087" name="Text Box 7"/>
          <p:cNvSpPr txBox="1">
            <a:spLocks noChangeArrowheads="1"/>
          </p:cNvSpPr>
          <p:nvPr/>
        </p:nvSpPr>
        <p:spPr bwMode="auto">
          <a:xfrm>
            <a:off x="4267200" y="6477000"/>
            <a:ext cx="4876800" cy="396875"/>
          </a:xfrm>
          <a:prstGeom prst="rect">
            <a:avLst/>
          </a:prstGeom>
          <a:solidFill>
            <a:srgbClr val="FFFFFF"/>
          </a:solidFill>
          <a:ln w="9525">
            <a:noFill/>
            <a:miter lim="800000"/>
            <a:headEnd/>
            <a:tailEnd/>
          </a:ln>
          <a:effectLst/>
        </p:spPr>
        <p:txBody>
          <a:bodyPr>
            <a:spAutoFit/>
          </a:bodyPr>
          <a:lstStyle/>
          <a:p>
            <a:pPr>
              <a:spcBef>
                <a:spcPct val="50000"/>
              </a:spcBef>
            </a:pPr>
            <a:endParaRPr lang="tr-TR">
              <a:effectLst>
                <a:outerShdw blurRad="38100" dist="38100" dir="2700000" algn="tl">
                  <a:srgbClr val="C0C0C0"/>
                </a:outerShdw>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iterate type="lt">
                                    <p:tmPct val="10000"/>
                                  </p:iterate>
                                  <p:childTnLst>
                                    <p:set>
                                      <p:cBhvr>
                                        <p:cTn id="6" dur="1" fill="hold">
                                          <p:stCondLst>
                                            <p:cond delay="0"/>
                                          </p:stCondLst>
                                        </p:cTn>
                                        <p:tgtEl>
                                          <p:spTgt spid="46084">
                                            <p:txEl>
                                              <p:pRg st="0" end="0"/>
                                            </p:txEl>
                                          </p:spTgt>
                                        </p:tgtEl>
                                        <p:attrNameLst>
                                          <p:attrName>style.visibility</p:attrName>
                                        </p:attrNameLst>
                                      </p:cBhvr>
                                      <p:to>
                                        <p:strVal val="visible"/>
                                      </p:to>
                                    </p:set>
                                    <p:anim calcmode="lin" valueType="num">
                                      <p:cBhvr>
                                        <p:cTn id="7" dur="500" fill="hold"/>
                                        <p:tgtEl>
                                          <p:spTgt spid="4608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6084">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46084">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4608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4"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8133" name="Picture 5" descr="g308"/>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8132" name="Rectangle 4"/>
          <p:cNvSpPr>
            <a:spLocks noGrp="1" noChangeArrowheads="1"/>
          </p:cNvSpPr>
          <p:nvPr>
            <p:ph type="body" sz="half" idx="2"/>
          </p:nvPr>
        </p:nvSpPr>
        <p:spPr>
          <a:xfrm>
            <a:off x="457200" y="533400"/>
            <a:ext cx="8686800" cy="1066800"/>
          </a:xfrm>
          <a:solidFill>
            <a:srgbClr val="00FF00"/>
          </a:solidFill>
        </p:spPr>
        <p:txBody>
          <a:bodyPr/>
          <a:lstStyle/>
          <a:p>
            <a:pPr>
              <a:lnSpc>
                <a:spcPct val="90000"/>
              </a:lnSpc>
              <a:buClr>
                <a:schemeClr val="tx1"/>
              </a:buClr>
              <a:buFont typeface="Monotype Sorts" pitchFamily="2" charset="2"/>
              <a:buNone/>
            </a:pPr>
            <a:r>
              <a:rPr lang="tr-TR" sz="4500"/>
              <a:t>  </a:t>
            </a:r>
            <a:r>
              <a:rPr lang="tr-TR" sz="3000">
                <a:latin typeface="Comic Sans MS" pitchFamily="66" charset="0"/>
              </a:rPr>
              <a:t>Planınızda ders dışı etkinliklere de yer verin</a:t>
            </a:r>
          </a:p>
        </p:txBody>
      </p:sp>
      <p:sp>
        <p:nvSpPr>
          <p:cNvPr id="48134" name="Text Box 6"/>
          <p:cNvSpPr txBox="1">
            <a:spLocks noChangeArrowheads="1"/>
          </p:cNvSpPr>
          <p:nvPr/>
        </p:nvSpPr>
        <p:spPr bwMode="auto">
          <a:xfrm>
            <a:off x="0" y="5791200"/>
            <a:ext cx="9144000" cy="457200"/>
          </a:xfrm>
          <a:prstGeom prst="rect">
            <a:avLst/>
          </a:prstGeom>
          <a:noFill/>
          <a:ln w="9525">
            <a:noFill/>
            <a:miter lim="800000"/>
            <a:headEnd/>
            <a:tailEnd/>
          </a:ln>
          <a:effectLst/>
        </p:spPr>
        <p:txBody>
          <a:bodyPr>
            <a:spAutoFit/>
          </a:bodyPr>
          <a:lstStyle/>
          <a:p>
            <a:pPr>
              <a:spcBef>
                <a:spcPct val="50000"/>
              </a:spcBef>
            </a:pPr>
            <a:endParaRPr lang="tr-TR" sz="2400">
              <a:effectLst>
                <a:outerShdw blurRad="38100" dist="38100" dir="2700000" algn="tl">
                  <a:srgbClr val="000000"/>
                </a:outerShdw>
              </a:effectLst>
              <a:latin typeface="Times New Roman" pitchFamily="18" charset="0"/>
            </a:endParaRPr>
          </a:p>
        </p:txBody>
      </p:sp>
      <p:sp>
        <p:nvSpPr>
          <p:cNvPr id="48135" name="Text Box 7"/>
          <p:cNvSpPr txBox="1">
            <a:spLocks noChangeArrowheads="1"/>
          </p:cNvSpPr>
          <p:nvPr/>
        </p:nvSpPr>
        <p:spPr bwMode="auto">
          <a:xfrm>
            <a:off x="0" y="5562600"/>
            <a:ext cx="9144000" cy="1325563"/>
          </a:xfrm>
          <a:prstGeom prst="rect">
            <a:avLst/>
          </a:prstGeom>
          <a:solidFill>
            <a:srgbClr val="00FF00"/>
          </a:solidFill>
          <a:ln w="9525">
            <a:noFill/>
            <a:miter lim="800000"/>
            <a:headEnd/>
            <a:tailEnd/>
          </a:ln>
          <a:effectLst/>
        </p:spPr>
        <p:txBody>
          <a:bodyPr>
            <a:spAutoFit/>
          </a:bodyPr>
          <a:lstStyle/>
          <a:p>
            <a:pPr algn="ctr">
              <a:lnSpc>
                <a:spcPct val="90000"/>
              </a:lnSpc>
            </a:pPr>
            <a:r>
              <a:rPr lang="tr-TR" sz="3000">
                <a:solidFill>
                  <a:srgbClr val="000000"/>
                </a:solidFill>
                <a:effectLst/>
              </a:rPr>
              <a:t>AYRICA</a:t>
            </a:r>
          </a:p>
          <a:p>
            <a:pPr algn="ctr">
              <a:lnSpc>
                <a:spcPct val="90000"/>
              </a:lnSpc>
            </a:pPr>
            <a:r>
              <a:rPr lang="tr-TR" sz="3000">
                <a:solidFill>
                  <a:srgbClr val="000000"/>
                </a:solidFill>
                <a:effectLst/>
              </a:rPr>
              <a:t>Her gün mutlaka </a:t>
            </a:r>
            <a:r>
              <a:rPr lang="tr-TR" sz="6000">
                <a:solidFill>
                  <a:srgbClr val="000000"/>
                </a:solidFill>
                <a:effectLst/>
              </a:rPr>
              <a:t>8 </a:t>
            </a:r>
            <a:r>
              <a:rPr lang="tr-TR" sz="3000">
                <a:solidFill>
                  <a:srgbClr val="000000"/>
                </a:solidFill>
                <a:effectLst/>
              </a:rPr>
              <a:t>saat uyku için zaman ayırın.</a:t>
            </a:r>
            <a:endParaRPr lang="tr-TR" sz="3000">
              <a:solidFill>
                <a:srgbClr val="000000"/>
              </a:solidFill>
              <a:effectLst>
                <a:outerShdw blurRad="38100" dist="38100" dir="2700000" algn="tl">
                  <a:srgbClr val="FFFFFF"/>
                </a:outerShdw>
              </a:effectLst>
              <a:latin typeface="Times New Roman" pitchFamily="18" charset="0"/>
            </a:endParaRPr>
          </a:p>
        </p:txBody>
      </p:sp>
      <p:sp>
        <p:nvSpPr>
          <p:cNvPr id="48136" name="Text Box 8"/>
          <p:cNvSpPr txBox="1">
            <a:spLocks noChangeArrowheads="1"/>
          </p:cNvSpPr>
          <p:nvPr/>
        </p:nvSpPr>
        <p:spPr bwMode="auto">
          <a:xfrm>
            <a:off x="8763000" y="1447800"/>
            <a:ext cx="381000" cy="4291013"/>
          </a:xfrm>
          <a:prstGeom prst="rect">
            <a:avLst/>
          </a:prstGeom>
          <a:solidFill>
            <a:srgbClr val="00FF00"/>
          </a:solidFill>
          <a:ln w="9525">
            <a:noFill/>
            <a:miter lim="800000"/>
            <a:headEnd/>
            <a:tailEnd/>
          </a:ln>
          <a:effectLst/>
        </p:spPr>
        <p:txBody>
          <a:bodyPr>
            <a:spAutoFit/>
          </a:bodyPr>
          <a:lstStyle/>
          <a:p>
            <a:pPr>
              <a:spcBef>
                <a:spcPct val="50000"/>
              </a:spcBef>
            </a:pPr>
            <a:endParaRPr lang="tr-TR" sz="2400">
              <a:effectLst>
                <a:outerShdw blurRad="38100" dist="38100" dir="2700000" algn="tl">
                  <a:srgbClr val="000000"/>
                </a:outerShdw>
              </a:effectLst>
              <a:latin typeface="Times New Roman" pitchFamily="18" charset="0"/>
            </a:endParaRPr>
          </a:p>
          <a:p>
            <a:pPr>
              <a:spcBef>
                <a:spcPct val="50000"/>
              </a:spcBef>
            </a:pPr>
            <a:endParaRPr lang="tr-TR" sz="2400">
              <a:effectLst>
                <a:outerShdw blurRad="38100" dist="38100" dir="2700000" algn="tl">
                  <a:srgbClr val="000000"/>
                </a:outerShdw>
              </a:effectLst>
              <a:latin typeface="Times New Roman" pitchFamily="18" charset="0"/>
            </a:endParaRPr>
          </a:p>
          <a:p>
            <a:pPr>
              <a:spcBef>
                <a:spcPct val="50000"/>
              </a:spcBef>
            </a:pPr>
            <a:endParaRPr lang="tr-TR" sz="2400">
              <a:effectLst>
                <a:outerShdw blurRad="38100" dist="38100" dir="2700000" algn="tl">
                  <a:srgbClr val="000000"/>
                </a:outerShdw>
              </a:effectLst>
              <a:latin typeface="Times New Roman" pitchFamily="18" charset="0"/>
            </a:endParaRPr>
          </a:p>
          <a:p>
            <a:pPr>
              <a:spcBef>
                <a:spcPct val="50000"/>
              </a:spcBef>
            </a:pPr>
            <a:endParaRPr lang="tr-TR" sz="2400">
              <a:effectLst>
                <a:outerShdw blurRad="38100" dist="38100" dir="2700000" algn="tl">
                  <a:srgbClr val="000000"/>
                </a:outerShdw>
              </a:effectLst>
              <a:latin typeface="Times New Roman" pitchFamily="18" charset="0"/>
            </a:endParaRPr>
          </a:p>
          <a:p>
            <a:pPr>
              <a:spcBef>
                <a:spcPct val="50000"/>
              </a:spcBef>
            </a:pPr>
            <a:endParaRPr lang="tr-TR" sz="2400">
              <a:effectLst>
                <a:outerShdw blurRad="38100" dist="38100" dir="2700000" algn="tl">
                  <a:srgbClr val="000000"/>
                </a:outerShdw>
              </a:effectLst>
              <a:latin typeface="Times New Roman" pitchFamily="18" charset="0"/>
            </a:endParaRPr>
          </a:p>
          <a:p>
            <a:pPr>
              <a:spcBef>
                <a:spcPct val="50000"/>
              </a:spcBef>
            </a:pPr>
            <a:endParaRPr lang="tr-TR" sz="2400">
              <a:effectLst>
                <a:outerShdw blurRad="38100" dist="38100" dir="2700000" algn="tl">
                  <a:srgbClr val="000000"/>
                </a:outerShdw>
              </a:effectLst>
              <a:latin typeface="Times New Roman" pitchFamily="18" charset="0"/>
            </a:endParaRPr>
          </a:p>
          <a:p>
            <a:pPr>
              <a:spcBef>
                <a:spcPct val="50000"/>
              </a:spcBef>
            </a:pPr>
            <a:endParaRPr lang="tr-TR" sz="2400">
              <a:effectLst>
                <a:outerShdw blurRad="38100" dist="38100" dir="2700000" algn="tl">
                  <a:srgbClr val="000000"/>
                </a:outerShdw>
              </a:effectLst>
              <a:latin typeface="Times New Roman" pitchFamily="18" charset="0"/>
            </a:endParaRPr>
          </a:p>
          <a:p>
            <a:pPr>
              <a:spcBef>
                <a:spcPct val="50000"/>
              </a:spcBef>
            </a:pPr>
            <a:endParaRPr lang="tr-TR" sz="2400">
              <a:effectLst>
                <a:outerShdw blurRad="38100" dist="38100" dir="2700000" algn="tl">
                  <a:srgbClr val="000000"/>
                </a:outerShdw>
              </a:effectLst>
              <a:latin typeface="Times New Roman" pitchFamily="18" charset="0"/>
            </a:endParaRPr>
          </a:p>
        </p:txBody>
      </p:sp>
      <p:sp>
        <p:nvSpPr>
          <p:cNvPr id="48137" name="Text Box 9"/>
          <p:cNvSpPr txBox="1">
            <a:spLocks noChangeArrowheads="1"/>
          </p:cNvSpPr>
          <p:nvPr/>
        </p:nvSpPr>
        <p:spPr bwMode="auto">
          <a:xfrm>
            <a:off x="6934200" y="5105400"/>
            <a:ext cx="1828800" cy="457200"/>
          </a:xfrm>
          <a:prstGeom prst="rect">
            <a:avLst/>
          </a:prstGeom>
          <a:gradFill rotWithShape="0">
            <a:gsLst>
              <a:gs pos="0">
                <a:srgbClr val="996633"/>
              </a:gs>
              <a:gs pos="50000">
                <a:srgbClr val="FFFF00"/>
              </a:gs>
              <a:gs pos="100000">
                <a:srgbClr val="996633"/>
              </a:gs>
            </a:gsLst>
            <a:lin ang="5400000" scaled="1"/>
          </a:gradFill>
          <a:ln w="9525">
            <a:noFill/>
            <a:miter lim="800000"/>
            <a:headEnd/>
            <a:tailEnd/>
          </a:ln>
          <a:effectLst/>
        </p:spPr>
        <p:txBody>
          <a:bodyPr>
            <a:spAutoFit/>
          </a:bodyPr>
          <a:lstStyle/>
          <a:p>
            <a:pPr>
              <a:spcBef>
                <a:spcPct val="50000"/>
              </a:spcBef>
            </a:pPr>
            <a:endParaRPr lang="tr-TR" sz="2400">
              <a:effectLst>
                <a:outerShdw blurRad="38100" dist="38100" dir="2700000" algn="tl">
                  <a:srgbClr val="000000"/>
                </a:outerShdw>
              </a:effectLst>
              <a:latin typeface="Times New Roman" pitchFamily="18" charset="0"/>
            </a:endParaRPr>
          </a:p>
        </p:txBody>
      </p:sp>
      <p:sp>
        <p:nvSpPr>
          <p:cNvPr id="48138" name="Oval 10"/>
          <p:cNvSpPr>
            <a:spLocks noChangeArrowheads="1"/>
          </p:cNvSpPr>
          <p:nvPr/>
        </p:nvSpPr>
        <p:spPr bwMode="auto">
          <a:xfrm>
            <a:off x="6172200" y="3124200"/>
            <a:ext cx="533400" cy="457200"/>
          </a:xfrm>
          <a:prstGeom prst="ellipse">
            <a:avLst/>
          </a:prstGeom>
          <a:gradFill rotWithShape="0">
            <a:gsLst>
              <a:gs pos="0">
                <a:srgbClr val="66CCFF"/>
              </a:gs>
              <a:gs pos="100000">
                <a:srgbClr val="66CCFF">
                  <a:gamma/>
                  <a:shade val="46275"/>
                  <a:invGamma/>
                </a:srgbClr>
              </a:gs>
            </a:gsLst>
            <a:path path="shape">
              <a:fillToRect l="50000" t="50000" r="50000" b="50000"/>
            </a:path>
          </a:gradFill>
          <a:ln w="9525">
            <a:solidFill>
              <a:schemeClr val="tx1"/>
            </a:solidFill>
            <a:round/>
            <a:headEnd/>
            <a:tailEnd/>
          </a:ln>
          <a:effectLst/>
        </p:spPr>
        <p:txBody>
          <a:bodyPr wrap="none" anchor="ctr"/>
          <a:lstStyle/>
          <a:p>
            <a:endParaRPr lang="tr-TR"/>
          </a:p>
        </p:txBody>
      </p:sp>
      <p:sp>
        <p:nvSpPr>
          <p:cNvPr id="48139" name="Oval 11"/>
          <p:cNvSpPr>
            <a:spLocks noChangeArrowheads="1"/>
          </p:cNvSpPr>
          <p:nvPr/>
        </p:nvSpPr>
        <p:spPr bwMode="auto">
          <a:xfrm>
            <a:off x="6324600" y="3200400"/>
            <a:ext cx="152400" cy="228600"/>
          </a:xfrm>
          <a:prstGeom prst="ellipse">
            <a:avLst/>
          </a:prstGeom>
          <a:solidFill>
            <a:srgbClr val="000000"/>
          </a:solidFill>
          <a:ln w="9525">
            <a:solidFill>
              <a:schemeClr val="tx1"/>
            </a:solidFill>
            <a:round/>
            <a:headEnd/>
            <a:tailEnd/>
          </a:ln>
          <a:effectLst/>
        </p:spPr>
        <p:txBody>
          <a:bodyPr wrap="none" anchor="ctr"/>
          <a:lstStyle/>
          <a:p>
            <a:endParaRPr lang="tr-T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75"/>
                                  </p:iterate>
                                  <p:childTnLst>
                                    <p:set>
                                      <p:cBhvr>
                                        <p:cTn id="6" dur="1" fill="hold">
                                          <p:stCondLst>
                                            <p:cond delay="74"/>
                                          </p:stCondLst>
                                        </p:cTn>
                                        <p:tgtEl>
                                          <p:spTgt spid="4813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2"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type="body" idx="1"/>
          </p:nvPr>
        </p:nvSpPr>
        <p:spPr>
          <a:xfrm>
            <a:off x="4495800" y="0"/>
            <a:ext cx="4648200" cy="6858000"/>
          </a:xfrm>
        </p:spPr>
        <p:txBody>
          <a:bodyPr/>
          <a:lstStyle/>
          <a:p>
            <a:pPr algn="just">
              <a:lnSpc>
                <a:spcPct val="90000"/>
              </a:lnSpc>
            </a:pPr>
            <a:r>
              <a:rPr lang="tr-TR" sz="2500" b="1">
                <a:solidFill>
                  <a:srgbClr val="000000"/>
                </a:solidFill>
                <a:latin typeface="Century Gothic" pitchFamily="34" charset="0"/>
              </a:rPr>
              <a:t>Çalışmadan en iyi verimi alabilmek için, öğrenme seanslarını 30-40 dakikalık bölümlere       ayırmak gerekir. 30-40 dakika. çalıştıktan  sonra 10 dakikalık bir tekrar yapmak gerekir.</a:t>
            </a:r>
          </a:p>
          <a:p>
            <a:pPr algn="just">
              <a:lnSpc>
                <a:spcPct val="90000"/>
              </a:lnSpc>
            </a:pPr>
            <a:r>
              <a:rPr lang="tr-TR" sz="2500" b="1">
                <a:solidFill>
                  <a:srgbClr val="000000"/>
                </a:solidFill>
                <a:latin typeface="Century Gothic" pitchFamily="34" charset="0"/>
              </a:rPr>
              <a:t>Her çalışma seansından sonra 10 dakikalık dinlenme arası vermek gerekir. Bu dinlenme aralığında  beden gevşer, zihin  öğrendiklerini sağlamlaştırır ve hatırlamayı kolaylaştırır.</a:t>
            </a:r>
          </a:p>
          <a:p>
            <a:pPr algn="just">
              <a:lnSpc>
                <a:spcPct val="90000"/>
              </a:lnSpc>
            </a:pPr>
            <a:r>
              <a:rPr lang="tr-TR" sz="2500" b="1">
                <a:solidFill>
                  <a:srgbClr val="000000"/>
                </a:solidFill>
                <a:latin typeface="Century Gothic" pitchFamily="34" charset="0"/>
              </a:rPr>
              <a:t>Çalışırken zihninizi meşgul eden şeyleri dinlenme aralarında yapınız</a:t>
            </a:r>
            <a:r>
              <a:rPr lang="tr-TR" sz="2500">
                <a:solidFill>
                  <a:srgbClr val="000000"/>
                </a:solidFill>
              </a:rPr>
              <a:t>.</a:t>
            </a:r>
            <a:endParaRPr lang="tr-TR" sz="3000"/>
          </a:p>
        </p:txBody>
      </p:sp>
      <p:pic>
        <p:nvPicPr>
          <p:cNvPr id="69636" name="Picture 4" descr="g189"/>
          <p:cNvPicPr>
            <a:picLocks noChangeAspect="1" noChangeArrowheads="1"/>
          </p:cNvPicPr>
          <p:nvPr/>
        </p:nvPicPr>
        <p:blipFill>
          <a:blip r:embed="rId2" cstate="print"/>
          <a:srcRect/>
          <a:stretch>
            <a:fillRect/>
          </a:stretch>
        </p:blipFill>
        <p:spPr bwMode="auto">
          <a:xfrm>
            <a:off x="0" y="0"/>
            <a:ext cx="4343400" cy="6858000"/>
          </a:xfrm>
          <a:prstGeom prst="rect">
            <a:avLst/>
          </a:prstGeom>
          <a:noFill/>
        </p:spPr>
      </p:pic>
      <p:sp>
        <p:nvSpPr>
          <p:cNvPr id="69637" name="AutoShape 5"/>
          <p:cNvSpPr>
            <a:spLocks noChangeArrowheads="1"/>
          </p:cNvSpPr>
          <p:nvPr/>
        </p:nvSpPr>
        <p:spPr bwMode="auto">
          <a:xfrm>
            <a:off x="0" y="5562600"/>
            <a:ext cx="4343400" cy="1295400"/>
          </a:xfrm>
          <a:prstGeom prst="wedgeRectCallout">
            <a:avLst>
              <a:gd name="adj1" fmla="val 3949"/>
              <a:gd name="adj2" fmla="val -91787"/>
            </a:avLst>
          </a:prstGeom>
          <a:solidFill>
            <a:srgbClr val="00CC00"/>
          </a:solidFill>
          <a:ln w="9525">
            <a:solidFill>
              <a:schemeClr val="tx1"/>
            </a:solidFill>
            <a:miter lim="800000"/>
            <a:headEnd/>
            <a:tailEnd/>
          </a:ln>
          <a:effectLst/>
        </p:spPr>
        <p:txBody>
          <a:bodyPr wrap="none" anchor="ctr"/>
          <a:lstStyle/>
          <a:p>
            <a:pPr algn="ctr"/>
            <a:r>
              <a:rPr lang="tr-TR" sz="2400" b="1">
                <a:solidFill>
                  <a:srgbClr val="000000"/>
                </a:solidFill>
                <a:effectLst/>
                <a:latin typeface="Comic Sans MS" pitchFamily="66" charset="0"/>
              </a:rPr>
              <a:t>MOLA VERİYORUM MİYAV </a:t>
            </a:r>
          </a:p>
          <a:p>
            <a:pPr algn="ctr"/>
            <a:r>
              <a:rPr lang="tr-TR" sz="2400" b="1">
                <a:solidFill>
                  <a:srgbClr val="000000"/>
                </a:solidFill>
                <a:effectLst/>
                <a:latin typeface="Comic Sans MS" pitchFamily="66" charset="0"/>
              </a:rPr>
              <a:t>SEN VERMEYECEKMİSİN?</a:t>
            </a:r>
            <a:endParaRPr lang="tr-TR">
              <a:solidFill>
                <a:srgbClr val="000000"/>
              </a:solidFill>
              <a:effectLst>
                <a:outerShdw blurRad="38100" dist="38100" dir="2700000" algn="tl">
                  <a:srgbClr val="FFFFFF"/>
                </a:outerShdw>
              </a:effectLst>
              <a:latin typeface="Times New Roman" pitchFamily="18" charset="0"/>
            </a:endParaRPr>
          </a:p>
        </p:txBody>
      </p:sp>
      <p:sp>
        <p:nvSpPr>
          <p:cNvPr id="69638" name="Rectangle 6"/>
          <p:cNvSpPr>
            <a:spLocks noChangeArrowheads="1"/>
          </p:cNvSpPr>
          <p:nvPr/>
        </p:nvSpPr>
        <p:spPr bwMode="auto">
          <a:xfrm>
            <a:off x="0" y="0"/>
            <a:ext cx="1371600" cy="609600"/>
          </a:xfrm>
          <a:prstGeom prst="rect">
            <a:avLst/>
          </a:prstGeom>
          <a:solidFill>
            <a:srgbClr val="FFFF00"/>
          </a:solidFill>
          <a:ln w="9525">
            <a:solidFill>
              <a:schemeClr val="tx1"/>
            </a:solidFill>
            <a:miter lim="800000"/>
            <a:headEnd/>
            <a:tailEnd/>
          </a:ln>
          <a:effectLst/>
        </p:spPr>
        <p:txBody>
          <a:bodyPr wrap="none" anchor="ctr"/>
          <a:lstStyle/>
          <a:p>
            <a:endParaRPr lang="tr-TR"/>
          </a:p>
        </p:txBody>
      </p:sp>
      <p:sp>
        <p:nvSpPr>
          <p:cNvPr id="69639" name="Rectangle 7"/>
          <p:cNvSpPr>
            <a:spLocks noChangeArrowheads="1"/>
          </p:cNvSpPr>
          <p:nvPr/>
        </p:nvSpPr>
        <p:spPr bwMode="auto">
          <a:xfrm>
            <a:off x="457200" y="3200400"/>
            <a:ext cx="609600" cy="533400"/>
          </a:xfrm>
          <a:prstGeom prst="rect">
            <a:avLst/>
          </a:prstGeom>
          <a:solidFill>
            <a:srgbClr val="EFF274"/>
          </a:solidFill>
          <a:ln w="9525">
            <a:solidFill>
              <a:schemeClr val="tx1"/>
            </a:solidFill>
            <a:miter lim="800000"/>
            <a:headEnd/>
            <a:tailEnd/>
          </a:ln>
          <a:effectLst/>
        </p:spPr>
        <p:txBody>
          <a:bodyPr wrap="none" anchor="ctr"/>
          <a:lstStyle/>
          <a:p>
            <a:endParaRPr lang="tr-T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fade">
                                      <p:cBhvr>
                                        <p:cTn id="7" dur="1000"/>
                                        <p:tgtEl>
                                          <p:spTgt spid="69635">
                                            <p:txEl>
                                              <p:pRg st="0" end="0"/>
                                            </p:txEl>
                                          </p:spTgt>
                                        </p:tgtEl>
                                      </p:cBhvr>
                                    </p:animEffect>
                                    <p:anim calcmode="lin" valueType="num">
                                      <p:cBhvr>
                                        <p:cTn id="8" dur="1000" fill="hold"/>
                                        <p:tgtEl>
                                          <p:spTgt spid="69635">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69635">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6963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69635">
                                            <p:txEl>
                                              <p:pRg st="1" end="1"/>
                                            </p:txEl>
                                          </p:spTgt>
                                        </p:tgtEl>
                                        <p:attrNameLst>
                                          <p:attrName>style.visibility</p:attrName>
                                        </p:attrNameLst>
                                      </p:cBhvr>
                                      <p:to>
                                        <p:strVal val="visible"/>
                                      </p:to>
                                    </p:set>
                                    <p:animEffect transition="in" filter="fade">
                                      <p:cBhvr>
                                        <p:cTn id="15" dur="1000"/>
                                        <p:tgtEl>
                                          <p:spTgt spid="69635">
                                            <p:txEl>
                                              <p:pRg st="1" end="1"/>
                                            </p:txEl>
                                          </p:spTgt>
                                        </p:tgtEl>
                                      </p:cBhvr>
                                    </p:animEffect>
                                    <p:anim calcmode="lin" valueType="num">
                                      <p:cBhvr>
                                        <p:cTn id="16" dur="1000" fill="hold"/>
                                        <p:tgtEl>
                                          <p:spTgt spid="69635">
                                            <p:txEl>
                                              <p:pRg st="1" end="1"/>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69635">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69635">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69635">
                                            <p:txEl>
                                              <p:pRg st="2" end="2"/>
                                            </p:txEl>
                                          </p:spTgt>
                                        </p:tgtEl>
                                        <p:attrNameLst>
                                          <p:attrName>style.visibility</p:attrName>
                                        </p:attrNameLst>
                                      </p:cBhvr>
                                      <p:to>
                                        <p:strVal val="visible"/>
                                      </p:to>
                                    </p:set>
                                    <p:animEffect transition="in" filter="fade">
                                      <p:cBhvr>
                                        <p:cTn id="23" dur="1000"/>
                                        <p:tgtEl>
                                          <p:spTgt spid="69635">
                                            <p:txEl>
                                              <p:pRg st="2" end="2"/>
                                            </p:txEl>
                                          </p:spTgt>
                                        </p:tgtEl>
                                      </p:cBhvr>
                                    </p:animEffect>
                                    <p:anim calcmode="lin" valueType="num">
                                      <p:cBhvr>
                                        <p:cTn id="24" dur="1000" fill="hold"/>
                                        <p:tgtEl>
                                          <p:spTgt spid="69635">
                                            <p:txEl>
                                              <p:pRg st="2" end="2"/>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69635">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69635">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4572000" y="0"/>
            <a:ext cx="4572000" cy="6858000"/>
          </a:xfrm>
          <a:gradFill rotWithShape="0">
            <a:gsLst>
              <a:gs pos="0">
                <a:schemeClr val="accent1"/>
              </a:gs>
              <a:gs pos="100000">
                <a:srgbClr val="FFFF00"/>
              </a:gs>
            </a:gsLst>
            <a:path path="shape">
              <a:fillToRect l="50000" t="50000" r="50000" b="50000"/>
            </a:path>
          </a:gradFill>
        </p:spPr>
        <p:txBody>
          <a:bodyPr/>
          <a:lstStyle/>
          <a:p>
            <a:pPr>
              <a:buFont typeface="Monotype Sorts" pitchFamily="2" charset="2"/>
              <a:buNone/>
            </a:pPr>
            <a:r>
              <a:rPr lang="tr-TR" sz="2700" b="1">
                <a:latin typeface="Arial Narrow" pitchFamily="34" charset="0"/>
              </a:rPr>
              <a:t>    </a:t>
            </a:r>
            <a:r>
              <a:rPr lang="tr-TR" sz="2700" b="1">
                <a:solidFill>
                  <a:srgbClr val="000000"/>
                </a:solidFill>
                <a:latin typeface="Arial Narrow" pitchFamily="34" charset="0"/>
              </a:rPr>
              <a:t>Öğrenme insanların bireysel farklılıklarına göre gerçekleşir. Her birey yetenekleri, ilgileri, zihinsel ve bedensel yapıları bakımdan birbirinden farklıdır. Bu nedenle bir ders ya da konu için ayrılacak süre öğrenciden öğrenciye değişir. Her öğrenci zamanı kendine göre ayarlamalıdır. Fakat herkes için önemli olan ;</a:t>
            </a:r>
          </a:p>
          <a:p>
            <a:pPr>
              <a:buFont typeface="Monotype Sorts" pitchFamily="2" charset="2"/>
              <a:buNone/>
            </a:pPr>
            <a:r>
              <a:rPr lang="tr-TR" sz="2700" b="1">
                <a:solidFill>
                  <a:srgbClr val="000000"/>
                </a:solidFill>
                <a:latin typeface="Arial Narrow" pitchFamily="34" charset="0"/>
              </a:rPr>
              <a:t>     ZAMANI, BELİRLENMİŞ ÖNCELİKLER DOĞRULTUSUNDA KULLANMAK.</a:t>
            </a:r>
            <a:r>
              <a:rPr lang="tr-TR" sz="2800" b="1">
                <a:solidFill>
                  <a:srgbClr val="000000"/>
                </a:solidFill>
              </a:rPr>
              <a:t> </a:t>
            </a:r>
          </a:p>
        </p:txBody>
      </p:sp>
      <p:pic>
        <p:nvPicPr>
          <p:cNvPr id="27652" name="Picture 4" descr="g343"/>
          <p:cNvPicPr>
            <a:picLocks noChangeAspect="1" noChangeArrowheads="1"/>
          </p:cNvPicPr>
          <p:nvPr/>
        </p:nvPicPr>
        <p:blipFill>
          <a:blip r:embed="rId2" cstate="print"/>
          <a:srcRect/>
          <a:stretch>
            <a:fillRect/>
          </a:stretch>
        </p:blipFill>
        <p:spPr bwMode="auto">
          <a:xfrm>
            <a:off x="0" y="0"/>
            <a:ext cx="4876800" cy="6858000"/>
          </a:xfrm>
          <a:prstGeom prst="rect">
            <a:avLst/>
          </a:prstGeom>
          <a:noFill/>
        </p:spPr>
      </p:pic>
      <p:sp>
        <p:nvSpPr>
          <p:cNvPr id="27653" name="Rectangle 5"/>
          <p:cNvSpPr>
            <a:spLocks noChangeArrowheads="1"/>
          </p:cNvSpPr>
          <p:nvPr/>
        </p:nvSpPr>
        <p:spPr bwMode="auto">
          <a:xfrm>
            <a:off x="0" y="5638800"/>
            <a:ext cx="4876800" cy="1219200"/>
          </a:xfrm>
          <a:prstGeom prst="rect">
            <a:avLst/>
          </a:prstGeom>
          <a:solidFill>
            <a:schemeClr val="accent1"/>
          </a:solidFill>
          <a:ln w="9525">
            <a:solidFill>
              <a:schemeClr val="tx1"/>
            </a:solidFill>
            <a:miter lim="800000"/>
            <a:headEnd/>
            <a:tailEnd/>
          </a:ln>
          <a:effectLst/>
        </p:spPr>
        <p:txBody>
          <a:bodyPr wrap="none" anchor="ctr"/>
          <a:lstStyle/>
          <a:p>
            <a:endParaRPr lang="tr-TR"/>
          </a:p>
        </p:txBody>
      </p:sp>
      <p:sp>
        <p:nvSpPr>
          <p:cNvPr id="27654" name="Rectangle 6"/>
          <p:cNvSpPr>
            <a:spLocks noChangeArrowheads="1"/>
          </p:cNvSpPr>
          <p:nvPr/>
        </p:nvSpPr>
        <p:spPr bwMode="auto">
          <a:xfrm>
            <a:off x="0" y="0"/>
            <a:ext cx="381000" cy="5562600"/>
          </a:xfrm>
          <a:prstGeom prst="rect">
            <a:avLst/>
          </a:prstGeom>
          <a:solidFill>
            <a:schemeClr val="accent1"/>
          </a:solidFill>
          <a:ln w="9525">
            <a:solidFill>
              <a:schemeClr val="tx1"/>
            </a:solidFill>
            <a:miter lim="800000"/>
            <a:headEnd/>
            <a:tailEnd/>
          </a:ln>
          <a:effectLst/>
        </p:spPr>
        <p:txBody>
          <a:bodyPr wrap="none" anchor="ctr"/>
          <a:lstStyle/>
          <a:p>
            <a:endParaRPr lang="tr-TR"/>
          </a:p>
        </p:txBody>
      </p:sp>
      <p:sp>
        <p:nvSpPr>
          <p:cNvPr id="27650" name="Rectangle 2"/>
          <p:cNvSpPr>
            <a:spLocks noGrp="1" noChangeArrowheads="1"/>
          </p:cNvSpPr>
          <p:nvPr>
            <p:ph type="title"/>
          </p:nvPr>
        </p:nvSpPr>
        <p:spPr>
          <a:xfrm>
            <a:off x="0" y="0"/>
            <a:ext cx="4876800" cy="533400"/>
          </a:xfrm>
          <a:gradFill rotWithShape="0">
            <a:gsLst>
              <a:gs pos="0">
                <a:schemeClr val="accent1"/>
              </a:gs>
              <a:gs pos="50000">
                <a:srgbClr val="FFFF00"/>
              </a:gs>
              <a:gs pos="100000">
                <a:schemeClr val="accent1"/>
              </a:gs>
            </a:gsLst>
            <a:lin ang="5400000" scaled="1"/>
          </a:gradFill>
        </p:spPr>
        <p:txBody>
          <a:bodyPr>
            <a:normAutofit fontScale="90000"/>
          </a:bodyPr>
          <a:lstStyle/>
          <a:p>
            <a:r>
              <a:rPr lang="tr-TR" sz="3000" b="1">
                <a:solidFill>
                  <a:srgbClr val="000000"/>
                </a:solidFill>
                <a:latin typeface="Comic Sans MS" pitchFamily="66" charset="0"/>
              </a:rPr>
              <a:t>ZAMANI KULLANMAK</a:t>
            </a:r>
            <a:endParaRPr lang="tr-TR" sz="3000">
              <a:latin typeface="Comic Sans MS" pitchFamily="66" charset="0"/>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27650">
                                            <p:txEl>
                                              <p:charRg st="4294967295" end="4294967295"/>
                                            </p:txEl>
                                          </p:spTgt>
                                        </p:tgtEl>
                                        <p:attrNameLst>
                                          <p:attrName>style.visibility</p:attrName>
                                        </p:attrNameLst>
                                      </p:cBhvr>
                                      <p:to>
                                        <p:strVal val="visible"/>
                                      </p:to>
                                    </p:set>
                                    <p:anim calcmode="lin" valueType="num">
                                      <p:cBhvr>
                                        <p:cTn id="7" dur="2000" fill="hold"/>
                                        <p:tgtEl>
                                          <p:spTgt spid="27650">
                                            <p:txEl>
                                              <p:charRg st="4294967295" end="4294967295"/>
                                            </p:txEl>
                                          </p:spTgt>
                                        </p:tgtEl>
                                        <p:attrNameLst>
                                          <p:attrName>ppt_w</p:attrName>
                                        </p:attrNameLst>
                                      </p:cBhvr>
                                      <p:tavLst>
                                        <p:tav tm="0">
                                          <p:val>
                                            <p:strVal val="#ppt_w*2.5"/>
                                          </p:val>
                                        </p:tav>
                                        <p:tav tm="100000">
                                          <p:val>
                                            <p:strVal val="#ppt_w"/>
                                          </p:val>
                                        </p:tav>
                                      </p:tavLst>
                                    </p:anim>
                                    <p:anim calcmode="lin" valueType="num">
                                      <p:cBhvr>
                                        <p:cTn id="8" dur="2000" fill="hold"/>
                                        <p:tgtEl>
                                          <p:spTgt spid="27650">
                                            <p:txEl>
                                              <p:charRg st="4294967295" end="4294967295"/>
                                            </p:txEl>
                                          </p:spTgt>
                                        </p:tgtEl>
                                        <p:attrNameLst>
                                          <p:attrName>ppt_h</p:attrName>
                                        </p:attrNameLst>
                                      </p:cBhvr>
                                      <p:tavLst>
                                        <p:tav tm="0">
                                          <p:val>
                                            <p:strVal val="#ppt_h"/>
                                          </p:val>
                                        </p:tav>
                                        <p:tav tm="100000">
                                          <p:val>
                                            <p:strVal val="#ppt_h"/>
                                          </p:val>
                                        </p:tav>
                                      </p:tavLst>
                                    </p:anim>
                                    <p:anim calcmode="lin" valueType="num">
                                      <p:cBhvr>
                                        <p:cTn id="9" dur="2000" fill="hold"/>
                                        <p:tgtEl>
                                          <p:spTgt spid="27650">
                                            <p:txEl>
                                              <p:charRg st="4294967295" end="4294967295"/>
                                            </p:txEl>
                                          </p:spTgt>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27650">
                                            <p:txEl>
                                              <p:charRg st="4294967295" end="4294967295"/>
                                            </p:txEl>
                                          </p:spTgt>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27650">
                                            <p:txEl>
                                              <p:charRg st="4294967295" end="4294967295"/>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7651">
                                            <p:txEl>
                                              <p:pRg st="0" end="0"/>
                                            </p:txEl>
                                          </p:spTgt>
                                        </p:tgtEl>
                                        <p:attrNameLst>
                                          <p:attrName>style.visibility</p:attrName>
                                        </p:attrNameLst>
                                      </p:cBhvr>
                                      <p:to>
                                        <p:strVal val="visible"/>
                                      </p:to>
                                    </p:set>
                                    <p:animEffect transition="in" filter="wipe(left)">
                                      <p:cBhvr>
                                        <p:cTn id="16" dur="500"/>
                                        <p:tgtEl>
                                          <p:spTgt spid="2765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7651">
                                            <p:txEl>
                                              <p:pRg st="1" end="1"/>
                                            </p:txEl>
                                          </p:spTgt>
                                        </p:tgtEl>
                                        <p:attrNameLst>
                                          <p:attrName>style.visibility</p:attrName>
                                        </p:attrNameLst>
                                      </p:cBhvr>
                                      <p:to>
                                        <p:strVal val="visible"/>
                                      </p:to>
                                    </p:set>
                                    <p:animEffect transition="in" filter="wipe(left)">
                                      <p:cBhvr>
                                        <p:cTn id="21" dur="500"/>
                                        <p:tgtEl>
                                          <p:spTgt spid="276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P spid="27650" grpId="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0"/>
            <a:ext cx="9144000" cy="457200"/>
          </a:xfrm>
          <a:solidFill>
            <a:schemeClr val="accent1"/>
          </a:solidFill>
        </p:spPr>
        <p:txBody>
          <a:bodyPr>
            <a:normAutofit fontScale="90000"/>
          </a:bodyPr>
          <a:lstStyle/>
          <a:p>
            <a:pPr algn="ctr"/>
            <a:r>
              <a:rPr lang="tr-TR" sz="3000" b="1">
                <a:solidFill>
                  <a:srgbClr val="000000"/>
                </a:solidFill>
                <a:latin typeface="Arial Narrow" pitchFamily="34" charset="0"/>
              </a:rPr>
              <a:t>VERİMİ AZALTICI ETKENLERİ ORTADAN KALDIRINIZ</a:t>
            </a:r>
            <a:endParaRPr lang="tr-TR" sz="4000"/>
          </a:p>
        </p:txBody>
      </p:sp>
      <p:graphicFrame>
        <p:nvGraphicFramePr>
          <p:cNvPr id="30052" name="Group 356"/>
          <p:cNvGraphicFramePr>
            <a:graphicFrameLocks noGrp="1"/>
          </p:cNvGraphicFramePr>
          <p:nvPr>
            <p:ph type="tbl" idx="1"/>
          </p:nvPr>
        </p:nvGraphicFramePr>
        <p:xfrm>
          <a:off x="0" y="381000"/>
          <a:ext cx="9144000" cy="5271454"/>
        </p:xfrm>
        <a:graphic>
          <a:graphicData uri="http://schemas.openxmlformats.org/drawingml/2006/table">
            <a:tbl>
              <a:tblPr/>
              <a:tblGrid>
                <a:gridCol w="2265363"/>
                <a:gridCol w="2265362"/>
                <a:gridCol w="2181225"/>
                <a:gridCol w="2432050"/>
              </a:tblGrid>
              <a:tr h="10731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smtClean="0">
                          <a:ln>
                            <a:noFill/>
                          </a:ln>
                          <a:solidFill>
                            <a:srgbClr val="000000"/>
                          </a:solidFill>
                          <a:effectLst/>
                          <a:latin typeface="Arial" charset="0"/>
                        </a:rPr>
                        <a:t>Yorgunluk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5E9EFF"/>
                        </a:gs>
                        <a:gs pos="39999">
                          <a:srgbClr val="85C2FF"/>
                        </a:gs>
                        <a:gs pos="70000">
                          <a:srgbClr val="C4D6EB"/>
                        </a:gs>
                        <a:gs pos="100000">
                          <a:srgbClr val="FFEBFA"/>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smtClean="0">
                          <a:ln>
                            <a:noFill/>
                          </a:ln>
                          <a:solidFill>
                            <a:srgbClr val="000000"/>
                          </a:solidFill>
                          <a:effectLst/>
                          <a:latin typeface="Arial" charset="0"/>
                        </a:rPr>
                        <a:t>Elem Duygusu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5E9EFF"/>
                        </a:gs>
                        <a:gs pos="39999">
                          <a:srgbClr val="85C2FF"/>
                        </a:gs>
                        <a:gs pos="70000">
                          <a:srgbClr val="C4D6EB"/>
                        </a:gs>
                        <a:gs pos="100000">
                          <a:srgbClr val="FFEBFA"/>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smtClean="0">
                          <a:ln>
                            <a:noFill/>
                          </a:ln>
                          <a:solidFill>
                            <a:srgbClr val="000000"/>
                          </a:solidFill>
                          <a:effectLst/>
                          <a:latin typeface="Arial" charset="0"/>
                        </a:rPr>
                        <a:t>Fazla Heyecan</a:t>
                      </a:r>
                      <a:endParaRPr kumimoji="0" lang="tr-TR" sz="1800" b="1"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5E9EFF"/>
                        </a:gs>
                        <a:gs pos="39999">
                          <a:srgbClr val="85C2FF"/>
                        </a:gs>
                        <a:gs pos="70000">
                          <a:srgbClr val="C4D6EB"/>
                        </a:gs>
                        <a:gs pos="100000">
                          <a:srgbClr val="FFEBFA"/>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smtClean="0">
                          <a:ln>
                            <a:noFill/>
                          </a:ln>
                          <a:solidFill>
                            <a:srgbClr val="000000"/>
                          </a:solidFill>
                          <a:effectLst/>
                          <a:latin typeface="Arial" charset="0"/>
                        </a:rPr>
                        <a:t>Aile Dertleri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5E9EFF"/>
                        </a:gs>
                        <a:gs pos="39999">
                          <a:srgbClr val="85C2FF"/>
                        </a:gs>
                        <a:gs pos="70000">
                          <a:srgbClr val="C4D6EB"/>
                        </a:gs>
                        <a:gs pos="100000">
                          <a:srgbClr val="FFEBFA"/>
                        </a:gs>
                      </a:gsLst>
                      <a:lin ang="5400000" scaled="1"/>
                    </a:gradFill>
                  </a:tcPr>
                </a:tc>
              </a:tr>
              <a:tr h="7413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smtClean="0">
                          <a:ln>
                            <a:noFill/>
                          </a:ln>
                          <a:solidFill>
                            <a:srgbClr val="000000"/>
                          </a:solidFill>
                          <a:effectLst/>
                          <a:latin typeface="Arial" charset="0"/>
                        </a:rPr>
                        <a:t>Uykusuzluk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5E9EFF"/>
                        </a:gs>
                        <a:gs pos="39999">
                          <a:srgbClr val="85C2FF"/>
                        </a:gs>
                        <a:gs pos="70000">
                          <a:srgbClr val="C4D6EB"/>
                        </a:gs>
                        <a:gs pos="100000">
                          <a:srgbClr val="FFEBFA"/>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smtClean="0">
                          <a:ln>
                            <a:noFill/>
                          </a:ln>
                          <a:solidFill>
                            <a:srgbClr val="000000"/>
                          </a:solidFill>
                          <a:effectLst/>
                          <a:latin typeface="Arial" charset="0"/>
                        </a:rPr>
                        <a:t>Korku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5E9EFF"/>
                        </a:gs>
                        <a:gs pos="39999">
                          <a:srgbClr val="85C2FF"/>
                        </a:gs>
                        <a:gs pos="70000">
                          <a:srgbClr val="C4D6EB"/>
                        </a:gs>
                        <a:gs pos="100000">
                          <a:srgbClr val="FFEBFA"/>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smtClean="0">
                          <a:ln>
                            <a:noFill/>
                          </a:ln>
                          <a:solidFill>
                            <a:srgbClr val="000000"/>
                          </a:solidFill>
                          <a:effectLst/>
                          <a:latin typeface="Arial" charset="0"/>
                        </a:rPr>
                        <a:t>Endişe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5E9EFF"/>
                        </a:gs>
                        <a:gs pos="39999">
                          <a:srgbClr val="85C2FF"/>
                        </a:gs>
                        <a:gs pos="70000">
                          <a:srgbClr val="C4D6EB"/>
                        </a:gs>
                        <a:gs pos="100000">
                          <a:srgbClr val="FFEBFA"/>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smtClean="0">
                          <a:ln>
                            <a:noFill/>
                          </a:ln>
                          <a:solidFill>
                            <a:srgbClr val="000000"/>
                          </a:solidFill>
                          <a:effectLst/>
                          <a:latin typeface="Arial" charset="0"/>
                        </a:rPr>
                        <a:t>Acelecilik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5E9EFF"/>
                        </a:gs>
                        <a:gs pos="39999">
                          <a:srgbClr val="85C2FF"/>
                        </a:gs>
                        <a:gs pos="70000">
                          <a:srgbClr val="C4D6EB"/>
                        </a:gs>
                        <a:gs pos="100000">
                          <a:srgbClr val="FFEBFA"/>
                        </a:gs>
                      </a:gsLst>
                      <a:lin ang="5400000" scaled="1"/>
                    </a:gradFill>
                  </a:tcPr>
                </a:tc>
              </a:tr>
              <a:tr h="13493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000000"/>
                          </a:solidFill>
                          <a:effectLst/>
                          <a:latin typeface="Arial" charset="0"/>
                        </a:rPr>
                        <a:t>Normalin Altında Yada Üstündeki Fiziki Şartlar( çok soğuk , çok sıcak</a:t>
                      </a:r>
                      <a:r>
                        <a:rPr kumimoji="0" lang="tr-TR" sz="1800" b="0" i="0" u="none" strike="noStrike" cap="none" normalizeH="0" baseline="0" smtClean="0">
                          <a:ln>
                            <a:noFill/>
                          </a:ln>
                          <a:solidFill>
                            <a:srgbClr val="000000"/>
                          </a:solidFill>
                          <a:effectLst/>
                          <a:latin typeface="Arial"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5E9EFF"/>
                        </a:gs>
                        <a:gs pos="39999">
                          <a:srgbClr val="85C2FF"/>
                        </a:gs>
                        <a:gs pos="70000">
                          <a:srgbClr val="C4D6EB"/>
                        </a:gs>
                        <a:gs pos="100000">
                          <a:srgbClr val="FFEBFA"/>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smtClean="0">
                          <a:ln>
                            <a:noFill/>
                          </a:ln>
                          <a:solidFill>
                            <a:srgbClr val="000000"/>
                          </a:solidFill>
                          <a:effectLst/>
                          <a:latin typeface="Arial" charset="0"/>
                        </a:rPr>
                        <a:t>Araç Gereç Noksanlığı</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5E9EFF"/>
                        </a:gs>
                        <a:gs pos="39999">
                          <a:srgbClr val="85C2FF"/>
                        </a:gs>
                        <a:gs pos="70000">
                          <a:srgbClr val="C4D6EB"/>
                        </a:gs>
                        <a:gs pos="100000">
                          <a:srgbClr val="FFEBFA"/>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smtClean="0">
                          <a:ln>
                            <a:noFill/>
                          </a:ln>
                          <a:solidFill>
                            <a:srgbClr val="000000"/>
                          </a:solidFill>
                          <a:effectLst/>
                          <a:latin typeface="Arial" charset="0"/>
                        </a:rPr>
                        <a:t>Başka Yerde Olma Düşüncesi</a:t>
                      </a:r>
                      <a:endParaRPr kumimoji="0" lang="tr-TR" sz="2000" b="0"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5E9EFF"/>
                        </a:gs>
                        <a:gs pos="39999">
                          <a:srgbClr val="85C2FF"/>
                        </a:gs>
                        <a:gs pos="70000">
                          <a:srgbClr val="C4D6EB"/>
                        </a:gs>
                        <a:gs pos="100000">
                          <a:srgbClr val="FFEBFA"/>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smtClean="0">
                          <a:ln>
                            <a:noFill/>
                          </a:ln>
                          <a:solidFill>
                            <a:srgbClr val="000000"/>
                          </a:solidFill>
                          <a:effectLst/>
                          <a:latin typeface="Arial" charset="0"/>
                        </a:rPr>
                        <a:t>Dikkati Dağıtacak Poster, Resim,Müzik</a:t>
                      </a:r>
                      <a:endParaRPr kumimoji="0" lang="tr-TR" sz="1800" b="0"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5E9EFF"/>
                        </a:gs>
                        <a:gs pos="39999">
                          <a:srgbClr val="85C2FF"/>
                        </a:gs>
                        <a:gs pos="70000">
                          <a:srgbClr val="C4D6EB"/>
                        </a:gs>
                        <a:gs pos="100000">
                          <a:srgbClr val="FFEBFA"/>
                        </a:gs>
                      </a:gsLst>
                      <a:lin ang="5400000" scaled="1"/>
                    </a:gradFill>
                  </a:tcPr>
                </a:tc>
              </a:tr>
              <a:tr h="4937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smtClean="0">
                          <a:ln>
                            <a:noFill/>
                          </a:ln>
                          <a:solidFill>
                            <a:srgbClr val="000000"/>
                          </a:solidFill>
                          <a:effectLst/>
                          <a:latin typeface="Arial" charset="0"/>
                        </a:rPr>
                        <a:t>Ağrı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5E9EFF"/>
                        </a:gs>
                        <a:gs pos="39999">
                          <a:srgbClr val="85C2FF"/>
                        </a:gs>
                        <a:gs pos="70000">
                          <a:srgbClr val="C4D6EB"/>
                        </a:gs>
                        <a:gs pos="100000">
                          <a:srgbClr val="FFEBFA"/>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smtClean="0">
                          <a:ln>
                            <a:noFill/>
                          </a:ln>
                          <a:solidFill>
                            <a:srgbClr val="000000"/>
                          </a:solidFill>
                          <a:effectLst/>
                          <a:latin typeface="Arial" charset="0"/>
                        </a:rPr>
                        <a:t>Öfke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5E9EFF"/>
                        </a:gs>
                        <a:gs pos="39999">
                          <a:srgbClr val="85C2FF"/>
                        </a:gs>
                        <a:gs pos="70000">
                          <a:srgbClr val="C4D6EB"/>
                        </a:gs>
                        <a:gs pos="100000">
                          <a:srgbClr val="FFEBFA"/>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smtClean="0">
                          <a:ln>
                            <a:noFill/>
                          </a:ln>
                          <a:solidFill>
                            <a:srgbClr val="000000"/>
                          </a:solidFill>
                          <a:effectLst/>
                          <a:latin typeface="Arial" charset="0"/>
                        </a:rPr>
                        <a:t>Açlık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5E9EFF"/>
                        </a:gs>
                        <a:gs pos="39999">
                          <a:srgbClr val="85C2FF"/>
                        </a:gs>
                        <a:gs pos="70000">
                          <a:srgbClr val="C4D6EB"/>
                        </a:gs>
                        <a:gs pos="100000">
                          <a:srgbClr val="FFEBFA"/>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smtClean="0">
                          <a:ln>
                            <a:noFill/>
                          </a:ln>
                          <a:solidFill>
                            <a:srgbClr val="000000"/>
                          </a:solidFill>
                          <a:effectLst/>
                          <a:latin typeface="Arial" charset="0"/>
                        </a:rPr>
                        <a:t>Telaş</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5E9EFF"/>
                        </a:gs>
                        <a:gs pos="39999">
                          <a:srgbClr val="85C2FF"/>
                        </a:gs>
                        <a:gs pos="70000">
                          <a:srgbClr val="C4D6EB"/>
                        </a:gs>
                        <a:gs pos="100000">
                          <a:srgbClr val="FFEBFA"/>
                        </a:gs>
                      </a:gsLst>
                      <a:lin ang="5400000" scaled="1"/>
                    </a:gradFill>
                  </a:tcPr>
                </a:tc>
              </a:tr>
              <a:tr h="13477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rgbClr val="000000"/>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smtClean="0">
                          <a:ln>
                            <a:noFill/>
                          </a:ln>
                          <a:solidFill>
                            <a:srgbClr val="000000"/>
                          </a:solidFill>
                          <a:effectLst/>
                          <a:latin typeface="Arial" charset="0"/>
                        </a:rPr>
                        <a:t>Sızı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5E9EFF"/>
                        </a:gs>
                        <a:gs pos="39999">
                          <a:srgbClr val="85C2FF"/>
                        </a:gs>
                        <a:gs pos="70000">
                          <a:srgbClr val="C4D6EB"/>
                        </a:gs>
                        <a:gs pos="100000">
                          <a:srgbClr val="FFEBFA"/>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rgbClr val="000000"/>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smtClean="0">
                          <a:ln>
                            <a:noFill/>
                          </a:ln>
                          <a:solidFill>
                            <a:srgbClr val="000000"/>
                          </a:solidFill>
                          <a:effectLst/>
                          <a:latin typeface="Arial" charset="0"/>
                        </a:rPr>
                        <a:t>Aşırı Kaygı</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5E9EFF"/>
                        </a:gs>
                        <a:gs pos="39999">
                          <a:srgbClr val="85C2FF"/>
                        </a:gs>
                        <a:gs pos="70000">
                          <a:srgbClr val="C4D6EB"/>
                        </a:gs>
                        <a:gs pos="100000">
                          <a:srgbClr val="FFEBFA"/>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rgbClr val="000000"/>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smtClean="0">
                          <a:ln>
                            <a:noFill/>
                          </a:ln>
                          <a:solidFill>
                            <a:srgbClr val="000000"/>
                          </a:solidFill>
                          <a:effectLst/>
                          <a:latin typeface="Arial" charset="0"/>
                        </a:rPr>
                        <a:t>Aşırı Tokluk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5E9EFF"/>
                        </a:gs>
                        <a:gs pos="39999">
                          <a:srgbClr val="85C2FF"/>
                        </a:gs>
                        <a:gs pos="70000">
                          <a:srgbClr val="C4D6EB"/>
                        </a:gs>
                        <a:gs pos="100000">
                          <a:srgbClr val="FFEBFA"/>
                        </a:gs>
                      </a:gsLst>
                      <a:lin ang="5400000" scaled="1"/>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5E9EFF"/>
                        </a:gs>
                        <a:gs pos="39999">
                          <a:srgbClr val="85C2FF"/>
                        </a:gs>
                        <a:gs pos="70000">
                          <a:srgbClr val="C4D6EB"/>
                        </a:gs>
                        <a:gs pos="100000">
                          <a:srgbClr val="FFEBFA"/>
                        </a:gs>
                      </a:gsLst>
                      <a:lin ang="5400000" scaled="1"/>
                    </a:gradFill>
                  </a:tcPr>
                </a:tc>
              </a:tr>
            </a:tbl>
          </a:graphicData>
        </a:graphic>
      </p:graphicFrame>
      <p:pic>
        <p:nvPicPr>
          <p:cNvPr id="30023" name="Picture 327" descr="BD07033_"/>
          <p:cNvPicPr>
            <a:picLocks noChangeAspect="1" noChangeArrowheads="1"/>
          </p:cNvPicPr>
          <p:nvPr/>
        </p:nvPicPr>
        <p:blipFill>
          <a:blip r:embed="rId2" cstate="print"/>
          <a:srcRect/>
          <a:stretch>
            <a:fillRect/>
          </a:stretch>
        </p:blipFill>
        <p:spPr bwMode="auto">
          <a:xfrm>
            <a:off x="6781800" y="5181600"/>
            <a:ext cx="2362200" cy="1676400"/>
          </a:xfrm>
          <a:prstGeom prst="rect">
            <a:avLst/>
          </a:prstGeom>
          <a:solidFill>
            <a:schemeClr val="accent1"/>
          </a:solidFill>
        </p:spPr>
      </p:pic>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29698">
                                            <p:txEl>
                                              <p:charRg st="4294967295" end="4294967295"/>
                                            </p:txEl>
                                          </p:spTgt>
                                        </p:tgtEl>
                                        <p:attrNameLst>
                                          <p:attrName>style.visibility</p:attrName>
                                        </p:attrNameLst>
                                      </p:cBhvr>
                                      <p:to>
                                        <p:strVal val="visible"/>
                                      </p:to>
                                    </p:set>
                                    <p:anim calcmode="lin" valueType="num">
                                      <p:cBhvr>
                                        <p:cTn id="7" dur="1000" fill="hold"/>
                                        <p:tgtEl>
                                          <p:spTgt spid="29698">
                                            <p:txEl>
                                              <p:charRg st="4294967295" end="4294967295"/>
                                            </p:txEl>
                                          </p:spTgt>
                                        </p:tgtEl>
                                        <p:attrNameLst>
                                          <p:attrName>ppt_w</p:attrName>
                                        </p:attrNameLst>
                                      </p:cBhvr>
                                      <p:tavLst>
                                        <p:tav tm="0">
                                          <p:val>
                                            <p:strVal val="#ppt_w+.3"/>
                                          </p:val>
                                        </p:tav>
                                        <p:tav tm="100000">
                                          <p:val>
                                            <p:strVal val="#ppt_w"/>
                                          </p:val>
                                        </p:tav>
                                      </p:tavLst>
                                    </p:anim>
                                    <p:anim calcmode="lin" valueType="num">
                                      <p:cBhvr>
                                        <p:cTn id="8" dur="1000" fill="hold"/>
                                        <p:tgtEl>
                                          <p:spTgt spid="29698">
                                            <p:txEl>
                                              <p:charRg st="4294967295" end="4294967295"/>
                                            </p:txEl>
                                          </p:spTgt>
                                        </p:tgtEl>
                                        <p:attrNameLst>
                                          <p:attrName>ppt_h</p:attrName>
                                        </p:attrNameLst>
                                      </p:cBhvr>
                                      <p:tavLst>
                                        <p:tav tm="0">
                                          <p:val>
                                            <p:strVal val="#ppt_h"/>
                                          </p:val>
                                        </p:tav>
                                        <p:tav tm="100000">
                                          <p:val>
                                            <p:strVal val="#ppt_h"/>
                                          </p:val>
                                        </p:tav>
                                      </p:tavLst>
                                    </p:anim>
                                    <p:animEffect transition="in" filter="fade">
                                      <p:cBhvr>
                                        <p:cTn id="9" dur="1000"/>
                                        <p:tgtEl>
                                          <p:spTgt spid="29698">
                                            <p:txEl>
                                              <p:charRg st="4294967295" end="429496729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0" y="0"/>
            <a:ext cx="9144000" cy="762000"/>
          </a:xfrm>
          <a:solidFill>
            <a:srgbClr val="FF5050"/>
          </a:solidFill>
        </p:spPr>
        <p:txBody>
          <a:bodyPr/>
          <a:lstStyle/>
          <a:p>
            <a:r>
              <a:rPr lang="tr-TR" sz="3400">
                <a:solidFill>
                  <a:srgbClr val="FFFFCC"/>
                </a:solidFill>
                <a:latin typeface="Comic Sans MS" pitchFamily="66" charset="0"/>
              </a:rPr>
              <a:t>UYGUN BİR ÇALIŞMA ORTAMI SEÇİNİZ</a:t>
            </a:r>
            <a:endParaRPr lang="tr-TR" sz="4000"/>
          </a:p>
        </p:txBody>
      </p:sp>
      <p:sp>
        <p:nvSpPr>
          <p:cNvPr id="31747" name="Rectangle 3"/>
          <p:cNvSpPr>
            <a:spLocks noGrp="1" noChangeArrowheads="1"/>
          </p:cNvSpPr>
          <p:nvPr>
            <p:ph type="body" idx="1"/>
          </p:nvPr>
        </p:nvSpPr>
        <p:spPr>
          <a:xfrm>
            <a:off x="0" y="762000"/>
            <a:ext cx="9144000" cy="6096000"/>
          </a:xfrm>
          <a:gradFill rotWithShape="0">
            <a:gsLst>
              <a:gs pos="0">
                <a:srgbClr val="FFFFCC"/>
              </a:gs>
              <a:gs pos="100000">
                <a:srgbClr val="FFCCCC"/>
              </a:gs>
            </a:gsLst>
            <a:lin ang="5400000" scaled="1"/>
          </a:gradFill>
        </p:spPr>
        <p:txBody>
          <a:bodyPr/>
          <a:lstStyle/>
          <a:p>
            <a:pPr>
              <a:buFont typeface="Monotype Sorts" pitchFamily="2" charset="2"/>
              <a:buNone/>
            </a:pPr>
            <a:r>
              <a:rPr lang="tr-TR" sz="3000">
                <a:solidFill>
                  <a:srgbClr val="000000"/>
                </a:solidFill>
                <a:latin typeface="Comic Sans MS" pitchFamily="66" charset="0"/>
              </a:rPr>
              <a:t>Çalışma yeri derli toplu, yalın elden geldiğince sabit ve sakin olmalı, ayrıca ışık, ısı gibi fiziksel sorunları çözümlenmiş olmalı.</a:t>
            </a:r>
          </a:p>
          <a:p>
            <a:pPr>
              <a:buFont typeface="Monotype Sorts" pitchFamily="2" charset="2"/>
              <a:buNone/>
            </a:pPr>
            <a:r>
              <a:rPr lang="tr-TR" sz="3000">
                <a:solidFill>
                  <a:srgbClr val="000000"/>
                </a:solidFill>
                <a:latin typeface="Comic Sans MS" pitchFamily="66" charset="0"/>
              </a:rPr>
              <a:t>Evin değişik yerlerini değil belli bir yerini çalışma yeri olarak hazırlayın ve hep aynı yeri kullanın.</a:t>
            </a:r>
          </a:p>
          <a:p>
            <a:pPr>
              <a:buFont typeface="Monotype Sorts" pitchFamily="2" charset="2"/>
              <a:buNone/>
            </a:pPr>
            <a:r>
              <a:rPr lang="tr-TR" sz="3000">
                <a:solidFill>
                  <a:srgbClr val="000000"/>
                </a:solidFill>
                <a:latin typeface="Comic Sans MS" pitchFamily="66" charset="0"/>
              </a:rPr>
              <a:t>En uygun çalışma ortamı şöyle olabilir;</a:t>
            </a:r>
          </a:p>
          <a:p>
            <a:pPr>
              <a:buClr>
                <a:schemeClr val="tx1"/>
              </a:buClr>
              <a:buFont typeface="Monotype Sorts" pitchFamily="2" charset="2"/>
              <a:buBlip>
                <a:blip r:embed="rId2"/>
              </a:buBlip>
            </a:pPr>
            <a:r>
              <a:rPr lang="tr-TR" sz="3000">
                <a:solidFill>
                  <a:srgbClr val="000000"/>
                </a:solidFill>
                <a:latin typeface="Comic Sans MS" pitchFamily="66" charset="0"/>
              </a:rPr>
              <a:t>Üzerinde çalışmak için tüm araç ve gereçlerin  bulunduğu bir masa olmalıdır.</a:t>
            </a:r>
          </a:p>
          <a:p>
            <a:pPr>
              <a:buClr>
                <a:schemeClr val="tx1"/>
              </a:buClr>
              <a:buFont typeface="Monotype Sorts" pitchFamily="2" charset="2"/>
              <a:buBlip>
                <a:blip r:embed="rId2"/>
              </a:buBlip>
            </a:pPr>
            <a:r>
              <a:rPr lang="tr-TR" sz="3000">
                <a:solidFill>
                  <a:srgbClr val="000000"/>
                </a:solidFill>
                <a:latin typeface="Comic Sans MS" pitchFamily="66" charset="0"/>
              </a:rPr>
              <a:t>Oda ısısı ne çok soğuk ne de çok sıcak olmalıdır.</a:t>
            </a:r>
          </a:p>
          <a:p>
            <a:pPr>
              <a:buClr>
                <a:schemeClr val="tx1"/>
              </a:buClr>
              <a:buFont typeface="Monotype Sorts" pitchFamily="2" charset="2"/>
              <a:buBlip>
                <a:blip r:embed="rId2"/>
              </a:buBlip>
            </a:pPr>
            <a:r>
              <a:rPr lang="tr-TR" sz="3000">
                <a:solidFill>
                  <a:srgbClr val="000000"/>
                </a:solidFill>
                <a:latin typeface="Comic Sans MS" pitchFamily="66" charset="0"/>
              </a:rPr>
              <a:t>Oda sık sık havalandırılmalıdır.</a:t>
            </a:r>
            <a:endParaRPr lang="tr-TR" sz="3000"/>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31746">
                                            <p:txEl>
                                              <p:charRg st="4294967295" end="4294967295"/>
                                            </p:txEl>
                                          </p:spTgt>
                                        </p:tgtEl>
                                        <p:attrNameLst>
                                          <p:attrName>style.visibility</p:attrName>
                                        </p:attrNameLst>
                                      </p:cBhvr>
                                      <p:to>
                                        <p:strVal val="visible"/>
                                      </p:to>
                                    </p:set>
                                    <p:anim calcmode="lin" valueType="num">
                                      <p:cBhvr>
                                        <p:cTn id="7" dur="2000" fill="hold"/>
                                        <p:tgtEl>
                                          <p:spTgt spid="31746">
                                            <p:txEl>
                                              <p:charRg st="4294967295" end="4294967295"/>
                                            </p:txEl>
                                          </p:spTgt>
                                        </p:tgtEl>
                                        <p:attrNameLst>
                                          <p:attrName>ppt_w</p:attrName>
                                        </p:attrNameLst>
                                      </p:cBhvr>
                                      <p:tavLst>
                                        <p:tav tm="0">
                                          <p:val>
                                            <p:strVal val="#ppt_w*2.5"/>
                                          </p:val>
                                        </p:tav>
                                        <p:tav tm="100000">
                                          <p:val>
                                            <p:strVal val="#ppt_w"/>
                                          </p:val>
                                        </p:tav>
                                      </p:tavLst>
                                    </p:anim>
                                    <p:anim calcmode="lin" valueType="num">
                                      <p:cBhvr>
                                        <p:cTn id="8" dur="2000" fill="hold"/>
                                        <p:tgtEl>
                                          <p:spTgt spid="31746">
                                            <p:txEl>
                                              <p:charRg st="4294967295" end="4294967295"/>
                                            </p:txEl>
                                          </p:spTgt>
                                        </p:tgtEl>
                                        <p:attrNameLst>
                                          <p:attrName>ppt_h</p:attrName>
                                        </p:attrNameLst>
                                      </p:cBhvr>
                                      <p:tavLst>
                                        <p:tav tm="0">
                                          <p:val>
                                            <p:strVal val="#ppt_h"/>
                                          </p:val>
                                        </p:tav>
                                        <p:tav tm="100000">
                                          <p:val>
                                            <p:strVal val="#ppt_h"/>
                                          </p:val>
                                        </p:tav>
                                      </p:tavLst>
                                    </p:anim>
                                    <p:anim calcmode="lin" valueType="num">
                                      <p:cBhvr>
                                        <p:cTn id="9" dur="2000" fill="hold"/>
                                        <p:tgtEl>
                                          <p:spTgt spid="31746">
                                            <p:txEl>
                                              <p:charRg st="4294967295" end="4294967295"/>
                                            </p:txEl>
                                          </p:spTgt>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31746">
                                            <p:txEl>
                                              <p:charRg st="4294967295" end="4294967295"/>
                                            </p:txEl>
                                          </p:spTgt>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31746">
                                            <p:txEl>
                                              <p:charRg st="4294967295" end="4294967295"/>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1747">
                                            <p:txEl>
                                              <p:pRg st="0" end="0"/>
                                            </p:txEl>
                                          </p:spTgt>
                                        </p:tgtEl>
                                        <p:attrNameLst>
                                          <p:attrName>style.visibility</p:attrName>
                                        </p:attrNameLst>
                                      </p:cBhvr>
                                      <p:to>
                                        <p:strVal val="visible"/>
                                      </p:to>
                                    </p:set>
                                    <p:animEffect transition="in" filter="wipe(left)">
                                      <p:cBhvr>
                                        <p:cTn id="16" dur="500"/>
                                        <p:tgtEl>
                                          <p:spTgt spid="31747">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1747">
                                            <p:txEl>
                                              <p:pRg st="1" end="1"/>
                                            </p:txEl>
                                          </p:spTgt>
                                        </p:tgtEl>
                                        <p:attrNameLst>
                                          <p:attrName>style.visibility</p:attrName>
                                        </p:attrNameLst>
                                      </p:cBhvr>
                                      <p:to>
                                        <p:strVal val="visible"/>
                                      </p:to>
                                    </p:set>
                                    <p:animEffect transition="in" filter="wipe(left)">
                                      <p:cBhvr>
                                        <p:cTn id="21" dur="500"/>
                                        <p:tgtEl>
                                          <p:spTgt spid="31747">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1747">
                                            <p:txEl>
                                              <p:pRg st="2" end="2"/>
                                            </p:txEl>
                                          </p:spTgt>
                                        </p:tgtEl>
                                        <p:attrNameLst>
                                          <p:attrName>style.visibility</p:attrName>
                                        </p:attrNameLst>
                                      </p:cBhvr>
                                      <p:to>
                                        <p:strVal val="visible"/>
                                      </p:to>
                                    </p:set>
                                    <p:animEffect transition="in" filter="wipe(left)">
                                      <p:cBhvr>
                                        <p:cTn id="26" dur="500"/>
                                        <p:tgtEl>
                                          <p:spTgt spid="31747">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1747">
                                            <p:txEl>
                                              <p:pRg st="3" end="3"/>
                                            </p:txEl>
                                          </p:spTgt>
                                        </p:tgtEl>
                                        <p:attrNameLst>
                                          <p:attrName>style.visibility</p:attrName>
                                        </p:attrNameLst>
                                      </p:cBhvr>
                                      <p:to>
                                        <p:strVal val="visible"/>
                                      </p:to>
                                    </p:set>
                                    <p:animEffect transition="in" filter="wipe(left)">
                                      <p:cBhvr>
                                        <p:cTn id="31" dur="500"/>
                                        <p:tgtEl>
                                          <p:spTgt spid="31747">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31747">
                                            <p:txEl>
                                              <p:pRg st="4" end="4"/>
                                            </p:txEl>
                                          </p:spTgt>
                                        </p:tgtEl>
                                        <p:attrNameLst>
                                          <p:attrName>style.visibility</p:attrName>
                                        </p:attrNameLst>
                                      </p:cBhvr>
                                      <p:to>
                                        <p:strVal val="visible"/>
                                      </p:to>
                                    </p:set>
                                    <p:animEffect transition="in" filter="wipe(left)">
                                      <p:cBhvr>
                                        <p:cTn id="36" dur="500"/>
                                        <p:tgtEl>
                                          <p:spTgt spid="31747">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31747">
                                            <p:txEl>
                                              <p:pRg st="5" end="5"/>
                                            </p:txEl>
                                          </p:spTgt>
                                        </p:tgtEl>
                                        <p:attrNameLst>
                                          <p:attrName>style.visibility</p:attrName>
                                        </p:attrNameLst>
                                      </p:cBhvr>
                                      <p:to>
                                        <p:strVal val="visible"/>
                                      </p:to>
                                    </p:set>
                                    <p:animEffect transition="in" filter="wipe(left)">
                                      <p:cBhvr>
                                        <p:cTn id="41" dur="500"/>
                                        <p:tgtEl>
                                          <p:spTgt spid="317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31747"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1205" name="Picture 5" descr="g321"/>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1204" name="Rectangle 4"/>
          <p:cNvSpPr>
            <a:spLocks noGrp="1" noChangeArrowheads="1"/>
          </p:cNvSpPr>
          <p:nvPr>
            <p:ph type="body" sz="half" idx="2"/>
          </p:nvPr>
        </p:nvSpPr>
        <p:spPr>
          <a:xfrm>
            <a:off x="0" y="5105400"/>
            <a:ext cx="9144000" cy="1752600"/>
          </a:xfrm>
          <a:solidFill>
            <a:srgbClr val="FFFFCC"/>
          </a:solidFill>
        </p:spPr>
        <p:txBody>
          <a:bodyPr/>
          <a:lstStyle/>
          <a:p>
            <a:pPr>
              <a:lnSpc>
                <a:spcPct val="90000"/>
              </a:lnSpc>
              <a:buClr>
                <a:schemeClr val="tx1"/>
              </a:buClr>
            </a:pPr>
            <a:r>
              <a:rPr lang="tr-TR" sz="2600" b="1">
                <a:solidFill>
                  <a:srgbClr val="FF0000"/>
                </a:solidFill>
                <a:latin typeface="Comic Sans MS" pitchFamily="66" charset="0"/>
              </a:rPr>
              <a:t>Çalışma ortamında dikkati dağıtacak radyo, teyp, tv, resim, poster, afiş olmamalıdır.</a:t>
            </a:r>
          </a:p>
          <a:p>
            <a:pPr>
              <a:lnSpc>
                <a:spcPct val="90000"/>
              </a:lnSpc>
              <a:buClr>
                <a:schemeClr val="tx1"/>
              </a:buClr>
            </a:pPr>
            <a:r>
              <a:rPr lang="tr-TR" sz="2600" b="1">
                <a:solidFill>
                  <a:srgbClr val="FF0000"/>
                </a:solidFill>
                <a:latin typeface="Comic Sans MS" pitchFamily="66" charset="0"/>
              </a:rPr>
              <a:t>Çalışma masası ve odası sadece ders çalışmak için kullanılmalıdır.</a:t>
            </a:r>
            <a:endParaRPr lang="tr-TR" sz="2800" b="1">
              <a:solidFill>
                <a:srgbClr val="FF0000"/>
              </a:solidFill>
              <a:latin typeface="Comic Sans MS" pitchFamily="66" charset="0"/>
            </a:endParaRPr>
          </a:p>
        </p:txBody>
      </p:sp>
      <p:sp>
        <p:nvSpPr>
          <p:cNvPr id="51206" name="AutoShape 6"/>
          <p:cNvSpPr>
            <a:spLocks noChangeArrowheads="1"/>
          </p:cNvSpPr>
          <p:nvPr/>
        </p:nvSpPr>
        <p:spPr bwMode="auto">
          <a:xfrm>
            <a:off x="0" y="0"/>
            <a:ext cx="5867400" cy="1143000"/>
          </a:xfrm>
          <a:prstGeom prst="wedgeRectCallout">
            <a:avLst>
              <a:gd name="adj1" fmla="val 27843"/>
              <a:gd name="adj2" fmla="val 91667"/>
            </a:avLst>
          </a:prstGeom>
          <a:solidFill>
            <a:srgbClr val="FF0000"/>
          </a:solidFill>
          <a:ln w="9525">
            <a:solidFill>
              <a:schemeClr val="tx1"/>
            </a:solidFill>
            <a:miter lim="800000"/>
            <a:headEnd/>
            <a:tailEnd/>
          </a:ln>
          <a:effectLst/>
        </p:spPr>
        <p:txBody>
          <a:bodyPr wrap="none" anchor="ctr"/>
          <a:lstStyle/>
          <a:p>
            <a:pPr algn="ctr"/>
            <a:r>
              <a:rPr lang="tr-TR" sz="2500" b="1">
                <a:solidFill>
                  <a:srgbClr val="FFFFFF"/>
                </a:solidFill>
                <a:effectLst/>
                <a:latin typeface="Comic Sans MS" pitchFamily="66" charset="0"/>
              </a:rPr>
              <a:t>Çalışma masamı bundan sonra sadece </a:t>
            </a:r>
          </a:p>
          <a:p>
            <a:pPr algn="ctr"/>
            <a:r>
              <a:rPr lang="tr-TR" sz="2500" b="1">
                <a:solidFill>
                  <a:srgbClr val="FFFFFF"/>
                </a:solidFill>
                <a:effectLst/>
                <a:latin typeface="Comic Sans MS" pitchFamily="66" charset="0"/>
              </a:rPr>
              <a:t>ders çalışmak için kullanacağım</a:t>
            </a:r>
          </a:p>
        </p:txBody>
      </p:sp>
      <p:sp>
        <p:nvSpPr>
          <p:cNvPr id="51207" name="Rectangle 7"/>
          <p:cNvSpPr>
            <a:spLocks noChangeArrowheads="1"/>
          </p:cNvSpPr>
          <p:nvPr/>
        </p:nvSpPr>
        <p:spPr bwMode="auto">
          <a:xfrm>
            <a:off x="2819400" y="3810000"/>
            <a:ext cx="3505200" cy="914400"/>
          </a:xfrm>
          <a:prstGeom prst="rect">
            <a:avLst/>
          </a:prstGeom>
          <a:solidFill>
            <a:srgbClr val="FFFF00"/>
          </a:solidFill>
          <a:ln w="9525">
            <a:noFill/>
            <a:miter lim="800000"/>
            <a:headEnd/>
            <a:tailEnd/>
          </a:ln>
          <a:effectLst/>
        </p:spPr>
        <p:txBody>
          <a:bodyPr wrap="none" anchor="ctr"/>
          <a:lstStyle/>
          <a:p>
            <a:endParaRPr lang="tr-T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4" presetClass="entr" presetSubtype="0" fill="hold" grpId="0" nodeType="clickEffect">
                                  <p:stCondLst>
                                    <p:cond delay="0"/>
                                  </p:stCondLst>
                                  <p:childTnLst>
                                    <p:set>
                                      <p:cBhvr>
                                        <p:cTn id="6" dur="1" fill="hold">
                                          <p:stCondLst>
                                            <p:cond delay="0"/>
                                          </p:stCondLst>
                                        </p:cTn>
                                        <p:tgtEl>
                                          <p:spTgt spid="51204">
                                            <p:txEl>
                                              <p:pRg st="0" end="0"/>
                                            </p:txEl>
                                          </p:spTgt>
                                        </p:tgtEl>
                                        <p:attrNameLst>
                                          <p:attrName>style.visibility</p:attrName>
                                        </p:attrNameLst>
                                      </p:cBhvr>
                                      <p:to>
                                        <p:strVal val="visible"/>
                                      </p:to>
                                    </p:set>
                                    <p:animEffect transition="in" filter="fade">
                                      <p:cBhvr>
                                        <p:cTn id="7" dur="500"/>
                                        <p:tgtEl>
                                          <p:spTgt spid="51204">
                                            <p:txEl>
                                              <p:pRg st="0" end="0"/>
                                            </p:txEl>
                                          </p:spTgt>
                                        </p:tgtEl>
                                      </p:cBhvr>
                                    </p:animEffect>
                                    <p:anim calcmode="lin" valueType="num">
                                      <p:cBhvr>
                                        <p:cTn id="8" dur="500" fill="hold"/>
                                        <p:tgtEl>
                                          <p:spTgt spid="51204">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1204">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51204">
                                            <p:txEl>
                                              <p:pRg st="1" end="1"/>
                                            </p:txEl>
                                          </p:spTgt>
                                        </p:tgtEl>
                                        <p:attrNameLst>
                                          <p:attrName>style.visibility</p:attrName>
                                        </p:attrNameLst>
                                      </p:cBhvr>
                                      <p:to>
                                        <p:strVal val="visible"/>
                                      </p:to>
                                    </p:set>
                                    <p:animEffect transition="in" filter="fade">
                                      <p:cBhvr>
                                        <p:cTn id="14" dur="500"/>
                                        <p:tgtEl>
                                          <p:spTgt spid="51204">
                                            <p:txEl>
                                              <p:pRg st="1" end="1"/>
                                            </p:txEl>
                                          </p:spTgt>
                                        </p:tgtEl>
                                      </p:cBhvr>
                                    </p:animEffect>
                                    <p:anim calcmode="lin" valueType="num">
                                      <p:cBhvr>
                                        <p:cTn id="15" dur="500" fill="hold"/>
                                        <p:tgtEl>
                                          <p:spTgt spid="51204">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51204">
                                            <p:txEl>
                                              <p:pRg st="1" end="1"/>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4"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8" name="Rectangle 4"/>
          <p:cNvSpPr>
            <a:spLocks noGrp="1" noChangeArrowheads="1"/>
          </p:cNvSpPr>
          <p:nvPr>
            <p:ph type="body" sz="half" idx="2"/>
          </p:nvPr>
        </p:nvSpPr>
        <p:spPr>
          <a:xfrm>
            <a:off x="4953000" y="0"/>
            <a:ext cx="4191000" cy="6858000"/>
          </a:xfrm>
          <a:solidFill>
            <a:srgbClr val="FFFF99"/>
          </a:solidFill>
        </p:spPr>
        <p:txBody>
          <a:bodyPr/>
          <a:lstStyle/>
          <a:p>
            <a:pPr algn="ctr">
              <a:spcAft>
                <a:spcPts val="600"/>
              </a:spcAft>
              <a:buFont typeface="Monotype Sorts" pitchFamily="2" charset="2"/>
              <a:buNone/>
            </a:pPr>
            <a:r>
              <a:rPr lang="tr-TR" sz="2600">
                <a:latin typeface="Comic Sans MS" pitchFamily="66" charset="0"/>
              </a:rPr>
              <a:t>Çalışma odanız yeterince sıcak ve soğuk olmalı,iyi aydınlatılmalı,ışık gözlerinizi yormamalı.</a:t>
            </a:r>
          </a:p>
          <a:p>
            <a:pPr algn="ctr">
              <a:spcAft>
                <a:spcPts val="600"/>
              </a:spcAft>
              <a:buFont typeface="Monotype Sorts" pitchFamily="2" charset="2"/>
              <a:buNone/>
            </a:pPr>
            <a:r>
              <a:rPr lang="tr-TR" sz="2600">
                <a:solidFill>
                  <a:srgbClr val="FF0000"/>
                </a:solidFill>
                <a:latin typeface="Comic Sans MS" pitchFamily="66" charset="0"/>
              </a:rPr>
              <a:t>Çalışma ortamında aile bireyleri ile birlikte olma zorunluluğunuz varsa onlardan sessiz olmalarını istemelisiniz.(televizyon,radyoyu açmamak,yüksek sesle konuşmamak gibi)Yada siz bu ortamda çalışmaya kendinizi alıştırmalısınız</a:t>
            </a:r>
            <a:r>
              <a:rPr lang="tr-TR" sz="2800">
                <a:solidFill>
                  <a:srgbClr val="000000"/>
                </a:solidFill>
                <a:latin typeface="Comic Sans MS" pitchFamily="66" charset="0"/>
              </a:rPr>
              <a:t>.</a:t>
            </a:r>
          </a:p>
        </p:txBody>
      </p:sp>
      <p:pic>
        <p:nvPicPr>
          <p:cNvPr id="52230" name="Picture 6" descr="10"/>
          <p:cNvPicPr>
            <a:picLocks noChangeAspect="1" noChangeArrowheads="1"/>
          </p:cNvPicPr>
          <p:nvPr/>
        </p:nvPicPr>
        <p:blipFill>
          <a:blip r:embed="rId2" cstate="print"/>
          <a:srcRect/>
          <a:stretch>
            <a:fillRect/>
          </a:stretch>
        </p:blipFill>
        <p:spPr bwMode="auto">
          <a:xfrm>
            <a:off x="0" y="0"/>
            <a:ext cx="4953000" cy="6858000"/>
          </a:xfrm>
          <a:prstGeom prst="rect">
            <a:avLst/>
          </a:prstGeom>
          <a:noFill/>
        </p:spPr>
      </p:pic>
      <p:sp>
        <p:nvSpPr>
          <p:cNvPr id="52231" name="AutoShape 7"/>
          <p:cNvSpPr>
            <a:spLocks noChangeArrowheads="1"/>
          </p:cNvSpPr>
          <p:nvPr/>
        </p:nvSpPr>
        <p:spPr bwMode="auto">
          <a:xfrm>
            <a:off x="0" y="0"/>
            <a:ext cx="4191000" cy="990600"/>
          </a:xfrm>
          <a:prstGeom prst="wedgeRectCallout">
            <a:avLst>
              <a:gd name="adj1" fmla="val 4884"/>
              <a:gd name="adj2" fmla="val 137338"/>
            </a:avLst>
          </a:prstGeom>
          <a:solidFill>
            <a:srgbClr val="FFFF00"/>
          </a:solidFill>
          <a:ln w="9525">
            <a:solidFill>
              <a:schemeClr val="tx1"/>
            </a:solidFill>
            <a:miter lim="800000"/>
            <a:headEnd/>
            <a:tailEnd/>
          </a:ln>
          <a:effectLst/>
        </p:spPr>
        <p:txBody>
          <a:bodyPr wrap="none" anchor="ctr"/>
          <a:lstStyle/>
          <a:p>
            <a:pPr algn="ctr"/>
            <a:r>
              <a:rPr lang="tr-TR" sz="2500" b="1">
                <a:effectLst/>
                <a:latin typeface="Comic Sans MS" pitchFamily="66" charset="0"/>
              </a:rPr>
              <a:t>Ahmet Ders çalışıyor</a:t>
            </a:r>
          </a:p>
          <a:p>
            <a:pPr algn="ctr"/>
            <a:r>
              <a:rPr lang="tr-TR" sz="2500" b="1">
                <a:effectLst/>
                <a:latin typeface="Comic Sans MS" pitchFamily="66" charset="0"/>
              </a:rPr>
              <a:t>bizim sessiz olmamız lazım.</a:t>
            </a:r>
          </a:p>
        </p:txBody>
      </p:sp>
      <p:sp>
        <p:nvSpPr>
          <p:cNvPr id="52232" name="Rectangle 8"/>
          <p:cNvSpPr>
            <a:spLocks noChangeArrowheads="1"/>
          </p:cNvSpPr>
          <p:nvPr/>
        </p:nvSpPr>
        <p:spPr bwMode="auto">
          <a:xfrm>
            <a:off x="0" y="5791200"/>
            <a:ext cx="4953000" cy="1066800"/>
          </a:xfrm>
          <a:prstGeom prst="rect">
            <a:avLst/>
          </a:prstGeom>
          <a:gradFill rotWithShape="0">
            <a:gsLst>
              <a:gs pos="0">
                <a:srgbClr val="E48646"/>
              </a:gs>
              <a:gs pos="100000">
                <a:srgbClr val="FFFF99"/>
              </a:gs>
            </a:gsLst>
            <a:lin ang="5400000" scaled="1"/>
          </a:gradFill>
          <a:ln w="9525">
            <a:solidFill>
              <a:schemeClr val="tx1"/>
            </a:solidFill>
            <a:miter lim="800000"/>
            <a:headEnd/>
            <a:tailEnd/>
          </a:ln>
          <a:effectLst/>
        </p:spPr>
        <p:txBody>
          <a:bodyPr wrap="none" anchor="ctr"/>
          <a:lstStyle/>
          <a:p>
            <a:endParaRPr lang="tr-T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2228">
                                            <p:txEl>
                                              <p:pRg st="0" end="0"/>
                                            </p:txEl>
                                          </p:spTgt>
                                        </p:tgtEl>
                                        <p:attrNameLst>
                                          <p:attrName>style.visibility</p:attrName>
                                        </p:attrNameLst>
                                      </p:cBhvr>
                                      <p:to>
                                        <p:strVal val="visible"/>
                                      </p:to>
                                    </p:set>
                                    <p:animEffect transition="in" filter="wipe(left)">
                                      <p:cBhvr>
                                        <p:cTn id="7" dur="500"/>
                                        <p:tgtEl>
                                          <p:spTgt spid="5222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2228">
                                            <p:txEl>
                                              <p:pRg st="1" end="1"/>
                                            </p:txEl>
                                          </p:spTgt>
                                        </p:tgtEl>
                                        <p:attrNameLst>
                                          <p:attrName>style.visibility</p:attrName>
                                        </p:attrNameLst>
                                      </p:cBhvr>
                                      <p:to>
                                        <p:strVal val="visible"/>
                                      </p:to>
                                    </p:set>
                                    <p:animEffect transition="in" filter="wipe(left)">
                                      <p:cBhvr>
                                        <p:cTn id="12" dur="500"/>
                                        <p:tgtEl>
                                          <p:spTgt spid="5222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8"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7" name="Rectangle 1027"/>
          <p:cNvSpPr>
            <a:spLocks noGrp="1" noChangeArrowheads="1"/>
          </p:cNvSpPr>
          <p:nvPr>
            <p:ph type="clipArt" sz="half" idx="1"/>
          </p:nvPr>
        </p:nvSpPr>
        <p:spPr/>
      </p:sp>
      <p:pic>
        <p:nvPicPr>
          <p:cNvPr id="36869" name="Picture 1029" descr="id4"/>
          <p:cNvPicPr>
            <a:picLocks noChangeAspect="1" noChangeArrowheads="1"/>
          </p:cNvPicPr>
          <p:nvPr/>
        </p:nvPicPr>
        <p:blipFill>
          <a:blip r:embed="rId2" cstate="print"/>
          <a:srcRect/>
          <a:stretch>
            <a:fillRect/>
          </a:stretch>
        </p:blipFill>
        <p:spPr bwMode="auto">
          <a:xfrm>
            <a:off x="0" y="0"/>
            <a:ext cx="9525000" cy="6858000"/>
          </a:xfrm>
          <a:prstGeom prst="rect">
            <a:avLst/>
          </a:prstGeom>
          <a:noFill/>
        </p:spPr>
      </p:pic>
      <p:sp>
        <p:nvSpPr>
          <p:cNvPr id="36868" name="Rectangle 1028"/>
          <p:cNvSpPr>
            <a:spLocks noGrp="1" noChangeArrowheads="1"/>
          </p:cNvSpPr>
          <p:nvPr>
            <p:ph type="body" sz="half" idx="2"/>
          </p:nvPr>
        </p:nvSpPr>
        <p:spPr>
          <a:xfrm>
            <a:off x="0" y="5715000"/>
            <a:ext cx="9525000" cy="1143000"/>
          </a:xfrm>
          <a:solidFill>
            <a:srgbClr val="FF6600"/>
          </a:solidFill>
        </p:spPr>
        <p:txBody>
          <a:bodyPr/>
          <a:lstStyle/>
          <a:p>
            <a:pPr>
              <a:lnSpc>
                <a:spcPct val="90000"/>
              </a:lnSpc>
              <a:buFont typeface="Monotype Sorts" pitchFamily="2" charset="2"/>
              <a:buNone/>
            </a:pPr>
            <a:r>
              <a:rPr lang="tr-TR" sz="2800" b="1">
                <a:solidFill>
                  <a:srgbClr val="FFFF00"/>
                </a:solidFill>
                <a:latin typeface="Comic Sans MS" pitchFamily="66" charset="0"/>
              </a:rPr>
              <a:t>Verimli ders çalışma yollarını iyi bilerek ve bunlardan gereğince yararlanarak </a:t>
            </a:r>
            <a:r>
              <a:rPr lang="tr-TR" sz="2800" b="1" u="sng">
                <a:solidFill>
                  <a:srgbClr val="FFFF00"/>
                </a:solidFill>
                <a:latin typeface="Comic Sans MS" pitchFamily="66" charset="0"/>
              </a:rPr>
              <a:t>etkili çalışmaktır</a:t>
            </a:r>
            <a:r>
              <a:rPr lang="tr-TR" sz="2800" b="1">
                <a:solidFill>
                  <a:srgbClr val="FFFF00"/>
                </a:solidFill>
                <a:latin typeface="Comic Sans MS" pitchFamily="66" charset="0"/>
              </a:rPr>
              <a:t>.</a:t>
            </a:r>
            <a:endParaRPr lang="tr-TR" sz="3000"/>
          </a:p>
        </p:txBody>
      </p:sp>
      <p:sp>
        <p:nvSpPr>
          <p:cNvPr id="36870" name="AutoShape 1030"/>
          <p:cNvSpPr>
            <a:spLocks noChangeArrowheads="1"/>
          </p:cNvSpPr>
          <p:nvPr/>
        </p:nvSpPr>
        <p:spPr bwMode="auto">
          <a:xfrm>
            <a:off x="5791200" y="838200"/>
            <a:ext cx="3352800" cy="3810000"/>
          </a:xfrm>
          <a:prstGeom prst="cloudCallout">
            <a:avLst>
              <a:gd name="adj1" fmla="val -60653"/>
              <a:gd name="adj2" fmla="val 8167"/>
            </a:avLst>
          </a:prstGeom>
          <a:gradFill rotWithShape="0">
            <a:gsLst>
              <a:gs pos="0">
                <a:srgbClr val="FF9900"/>
              </a:gs>
              <a:gs pos="100000">
                <a:srgbClr val="FFFF00"/>
              </a:gs>
            </a:gsLst>
            <a:path path="rect">
              <a:fillToRect l="50000" t="50000" r="50000" b="50000"/>
            </a:path>
          </a:gradFill>
          <a:ln w="9525">
            <a:solidFill>
              <a:schemeClr val="bg2"/>
            </a:solidFill>
            <a:round/>
            <a:headEnd/>
            <a:tailEnd/>
          </a:ln>
          <a:effectLst/>
        </p:spPr>
        <p:txBody>
          <a:bodyPr wrap="none" anchor="ctr"/>
          <a:lstStyle/>
          <a:p>
            <a:pPr algn="ctr"/>
            <a:r>
              <a:rPr lang="tr-TR" sz="2800">
                <a:solidFill>
                  <a:srgbClr val="000000"/>
                </a:solidFill>
                <a:effectLst/>
                <a:latin typeface="Comic Sans MS" pitchFamily="66" charset="0"/>
              </a:rPr>
              <a:t>Oysa</a:t>
            </a:r>
          </a:p>
          <a:p>
            <a:pPr algn="ctr"/>
            <a:r>
              <a:rPr lang="tr-TR" sz="2800">
                <a:solidFill>
                  <a:srgbClr val="000000"/>
                </a:solidFill>
                <a:effectLst/>
                <a:latin typeface="Comic Sans MS" pitchFamily="66" charset="0"/>
              </a:rPr>
              <a:t> gerekli olan </a:t>
            </a:r>
          </a:p>
          <a:p>
            <a:pPr algn="ctr"/>
            <a:r>
              <a:rPr lang="tr-TR" sz="2800" b="1">
                <a:solidFill>
                  <a:srgbClr val="000000"/>
                </a:solidFill>
                <a:effectLst/>
                <a:latin typeface="Comic Sans MS" pitchFamily="66" charset="0"/>
              </a:rPr>
              <a:t>"Bilinçsizce </a:t>
            </a:r>
          </a:p>
          <a:p>
            <a:pPr algn="ctr"/>
            <a:r>
              <a:rPr lang="tr-TR" sz="2800" b="1">
                <a:solidFill>
                  <a:srgbClr val="000000"/>
                </a:solidFill>
                <a:effectLst/>
                <a:latin typeface="Comic Sans MS" pitchFamily="66" charset="0"/>
              </a:rPr>
              <a:t>çok çalışmak"</a:t>
            </a:r>
            <a:r>
              <a:rPr lang="tr-TR" sz="2800">
                <a:solidFill>
                  <a:srgbClr val="000000"/>
                </a:solidFill>
                <a:effectLst/>
                <a:latin typeface="Comic Sans MS" pitchFamily="66" charset="0"/>
              </a:rPr>
              <a:t> </a:t>
            </a:r>
          </a:p>
          <a:p>
            <a:pPr algn="ctr"/>
            <a:r>
              <a:rPr lang="tr-TR" sz="2800">
                <a:solidFill>
                  <a:srgbClr val="000000"/>
                </a:solidFill>
                <a:effectLst/>
                <a:latin typeface="Comic Sans MS" pitchFamily="66" charset="0"/>
              </a:rPr>
              <a:t>değil</a:t>
            </a:r>
            <a:endParaRPr lang="tr-TR" sz="1900">
              <a:solidFill>
                <a:schemeClr val="bg2"/>
              </a:solidFill>
              <a:effectLst/>
            </a:endParaRPr>
          </a:p>
        </p:txBody>
      </p:sp>
      <p:sp>
        <p:nvSpPr>
          <p:cNvPr id="36872" name="Text Box 1032"/>
          <p:cNvSpPr txBox="1">
            <a:spLocks noChangeArrowheads="1"/>
          </p:cNvSpPr>
          <p:nvPr/>
        </p:nvSpPr>
        <p:spPr bwMode="auto">
          <a:xfrm>
            <a:off x="5638800" y="0"/>
            <a:ext cx="3505200" cy="779463"/>
          </a:xfrm>
          <a:prstGeom prst="rect">
            <a:avLst/>
          </a:prstGeom>
          <a:solidFill>
            <a:srgbClr val="FFFFFF"/>
          </a:solidFill>
          <a:ln w="9525">
            <a:noFill/>
            <a:miter lim="800000"/>
            <a:headEnd/>
            <a:tailEnd/>
          </a:ln>
          <a:effectLst/>
        </p:spPr>
        <p:txBody>
          <a:bodyPr>
            <a:spAutoFit/>
          </a:bodyPr>
          <a:lstStyle/>
          <a:p>
            <a:pPr>
              <a:spcBef>
                <a:spcPct val="50000"/>
              </a:spcBef>
            </a:pPr>
            <a:endParaRPr lang="tr-TR" sz="1800">
              <a:effectLst>
                <a:outerShdw blurRad="38100" dist="38100" dir="2700000" algn="tl">
                  <a:srgbClr val="C0C0C0"/>
                </a:outerShdw>
              </a:effectLst>
              <a:latin typeface="Times New Roman" pitchFamily="18" charset="0"/>
            </a:endParaRPr>
          </a:p>
          <a:p>
            <a:pPr>
              <a:spcBef>
                <a:spcPct val="50000"/>
              </a:spcBef>
            </a:pPr>
            <a:endParaRPr lang="tr-TR" sz="1800">
              <a:effectLst>
                <a:outerShdw blurRad="38100" dist="38100" dir="2700000" algn="tl">
                  <a:srgbClr val="C0C0C0"/>
                </a:outerShdw>
              </a:effectLst>
              <a:latin typeface="Times New Roman"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6868">
                                            <p:txEl>
                                              <p:pRg st="0" end="0"/>
                                            </p:txEl>
                                          </p:spTgt>
                                        </p:tgtEl>
                                        <p:attrNameLst>
                                          <p:attrName>style.visibility</p:attrName>
                                        </p:attrNameLst>
                                      </p:cBhvr>
                                      <p:to>
                                        <p:strVal val="visible"/>
                                      </p:to>
                                    </p:set>
                                    <p:animEffect transition="in" filter="fade">
                                      <p:cBhvr>
                                        <p:cTn id="7" dur="1000"/>
                                        <p:tgtEl>
                                          <p:spTgt spid="36868">
                                            <p:txEl>
                                              <p:pRg st="0" end="0"/>
                                            </p:txEl>
                                          </p:spTgt>
                                        </p:tgtEl>
                                      </p:cBhvr>
                                    </p:animEffect>
                                    <p:anim calcmode="lin" valueType="num">
                                      <p:cBhvr>
                                        <p:cTn id="8" dur="1000" fill="hold"/>
                                        <p:tgtEl>
                                          <p:spTgt spid="36868">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36868">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36868">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3254" name="Picture 6" descr="fit41"/>
          <p:cNvPicPr>
            <a:picLocks noChangeAspect="1" noChangeArrowheads="1"/>
          </p:cNvPicPr>
          <p:nvPr/>
        </p:nvPicPr>
        <p:blipFill>
          <a:blip r:embed="rId2" cstate="print"/>
          <a:srcRect/>
          <a:stretch>
            <a:fillRect/>
          </a:stretch>
        </p:blipFill>
        <p:spPr bwMode="auto">
          <a:xfrm>
            <a:off x="0" y="0"/>
            <a:ext cx="9144000" cy="5443538"/>
          </a:xfrm>
          <a:prstGeom prst="rect">
            <a:avLst/>
          </a:prstGeom>
          <a:noFill/>
        </p:spPr>
      </p:pic>
      <p:sp>
        <p:nvSpPr>
          <p:cNvPr id="53252" name="Rectangle 4"/>
          <p:cNvSpPr>
            <a:spLocks noGrp="1" noChangeArrowheads="1"/>
          </p:cNvSpPr>
          <p:nvPr>
            <p:ph type="body" sz="half" idx="2"/>
          </p:nvPr>
        </p:nvSpPr>
        <p:spPr>
          <a:xfrm>
            <a:off x="0" y="4800600"/>
            <a:ext cx="9144000" cy="2057400"/>
          </a:xfrm>
          <a:solidFill>
            <a:srgbClr val="FF0066"/>
          </a:solidFill>
        </p:spPr>
        <p:txBody>
          <a:bodyPr>
            <a:normAutofit lnSpcReduction="10000"/>
          </a:bodyPr>
          <a:lstStyle/>
          <a:p>
            <a:pPr lvl="2" algn="ctr">
              <a:spcBef>
                <a:spcPts val="1200"/>
              </a:spcBef>
              <a:spcAft>
                <a:spcPts val="300"/>
              </a:spcAft>
              <a:buFontTx/>
              <a:buNone/>
            </a:pPr>
            <a:r>
              <a:rPr lang="tr-TR" sz="2500" b="1">
                <a:solidFill>
                  <a:srgbClr val="FFFFFF"/>
                </a:solidFill>
                <a:latin typeface="Comic Sans MS" pitchFamily="66" charset="0"/>
              </a:rPr>
              <a:t>YATARAK UZANARAK ÇALIŞMA</a:t>
            </a:r>
          </a:p>
          <a:p>
            <a:pPr algn="ctr">
              <a:buFont typeface="Monotype Sorts" pitchFamily="2" charset="2"/>
              <a:buNone/>
            </a:pPr>
            <a:r>
              <a:rPr lang="tr-TR" sz="2500">
                <a:solidFill>
                  <a:srgbClr val="FFFFFF"/>
                </a:solidFill>
                <a:latin typeface="Comic Sans MS" pitchFamily="66" charset="0"/>
              </a:rPr>
              <a:t>              Yatarak   veya   uzanarak   bir   materyali   okumaya   başladıktan   sonra   gevşemeye  başlarsınız ve dikkatiniz  dağılır, uykunuz gelir. Bu nedenle  çalışmalarınızı  mutlaka  çalışma masanızda  veya sandalyenizde  yapmalısınız.</a:t>
            </a:r>
            <a:endParaRPr lang="tr-TR" sz="2800">
              <a:solidFill>
                <a:srgbClr val="FFFFFF"/>
              </a:solidFill>
              <a:latin typeface="Comic Sans MS" pitchFamily="66" charset="0"/>
            </a:endParaRPr>
          </a:p>
        </p:txBody>
      </p:sp>
      <p:sp>
        <p:nvSpPr>
          <p:cNvPr id="53255" name="Text Box 7"/>
          <p:cNvSpPr txBox="1">
            <a:spLocks noChangeArrowheads="1"/>
          </p:cNvSpPr>
          <p:nvPr/>
        </p:nvSpPr>
        <p:spPr bwMode="auto">
          <a:xfrm>
            <a:off x="1752600" y="762000"/>
            <a:ext cx="5334000" cy="1425575"/>
          </a:xfrm>
          <a:prstGeom prst="rect">
            <a:avLst/>
          </a:prstGeom>
          <a:gradFill rotWithShape="0">
            <a:gsLst>
              <a:gs pos="0">
                <a:srgbClr val="A9B9E7"/>
              </a:gs>
              <a:gs pos="100000">
                <a:srgbClr val="FFFFFF"/>
              </a:gs>
            </a:gsLst>
            <a:path path="shape">
              <a:fillToRect l="50000" t="50000" r="50000" b="50000"/>
            </a:path>
          </a:gradFill>
          <a:ln w="9525">
            <a:noFill/>
            <a:miter lim="800000"/>
            <a:headEnd/>
            <a:tailEnd/>
          </a:ln>
          <a:effectLst/>
        </p:spPr>
        <p:txBody>
          <a:bodyPr>
            <a:spAutoFit/>
          </a:bodyPr>
          <a:lstStyle/>
          <a:p>
            <a:pPr algn="ctr">
              <a:spcBef>
                <a:spcPct val="50000"/>
              </a:spcBef>
            </a:pPr>
            <a:r>
              <a:rPr lang="tr-TR" sz="2500" b="1">
                <a:effectLst/>
                <a:latin typeface="Comic Sans MS" pitchFamily="66" charset="0"/>
              </a:rPr>
              <a:t>BENİM BÜYÜMEYE İHTİYACIM OLDUĞU İÇİN YATIYORUM </a:t>
            </a:r>
          </a:p>
          <a:p>
            <a:pPr algn="ctr">
              <a:spcBef>
                <a:spcPct val="50000"/>
              </a:spcBef>
            </a:pPr>
            <a:r>
              <a:rPr lang="tr-TR" sz="2500" b="1">
                <a:effectLst/>
                <a:latin typeface="Comic Sans MS" pitchFamily="66" charset="0"/>
              </a:rPr>
              <a:t>YA SİZ???</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3252">
                                            <p:txEl>
                                              <p:pRg st="0" end="0"/>
                                            </p:txEl>
                                          </p:spTgt>
                                        </p:tgtEl>
                                        <p:attrNameLst>
                                          <p:attrName>style.visibility</p:attrName>
                                        </p:attrNameLst>
                                      </p:cBhvr>
                                      <p:to>
                                        <p:strVal val="visible"/>
                                      </p:to>
                                    </p:set>
                                    <p:animEffect transition="in" filter="wipe(left)">
                                      <p:cBhvr>
                                        <p:cTn id="7" dur="500"/>
                                        <p:tgtEl>
                                          <p:spTgt spid="5325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3252">
                                            <p:txEl>
                                              <p:pRg st="1" end="1"/>
                                            </p:txEl>
                                          </p:spTgt>
                                        </p:tgtEl>
                                        <p:attrNameLst>
                                          <p:attrName>style.visibility</p:attrName>
                                        </p:attrNameLst>
                                      </p:cBhvr>
                                      <p:to>
                                        <p:strVal val="visible"/>
                                      </p:to>
                                    </p:set>
                                    <p:animEffect transition="in" filter="wipe(left)">
                                      <p:cBhvr>
                                        <p:cTn id="12" dur="500"/>
                                        <p:tgtEl>
                                          <p:spTgt spid="5325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2"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4278" name="Picture 6" descr="fit90"/>
          <p:cNvPicPr>
            <a:picLocks noChangeAspect="1" noChangeArrowheads="1"/>
          </p:cNvPicPr>
          <p:nvPr/>
        </p:nvPicPr>
        <p:blipFill>
          <a:blip r:embed="rId2" cstate="print"/>
          <a:srcRect/>
          <a:stretch>
            <a:fillRect/>
          </a:stretch>
        </p:blipFill>
        <p:spPr bwMode="auto">
          <a:xfrm>
            <a:off x="0" y="0"/>
            <a:ext cx="9144000" cy="5486400"/>
          </a:xfrm>
          <a:prstGeom prst="rect">
            <a:avLst/>
          </a:prstGeom>
          <a:noFill/>
        </p:spPr>
      </p:pic>
      <p:sp>
        <p:nvSpPr>
          <p:cNvPr id="54276" name="Rectangle 4"/>
          <p:cNvSpPr>
            <a:spLocks noGrp="1" noChangeArrowheads="1"/>
          </p:cNvSpPr>
          <p:nvPr>
            <p:ph type="body" sz="half" idx="2"/>
          </p:nvPr>
        </p:nvSpPr>
        <p:spPr>
          <a:xfrm>
            <a:off x="0" y="4343400"/>
            <a:ext cx="9144000" cy="2514600"/>
          </a:xfrm>
          <a:solidFill>
            <a:srgbClr val="FFFF00"/>
          </a:solidFill>
        </p:spPr>
        <p:txBody>
          <a:bodyPr/>
          <a:lstStyle/>
          <a:p>
            <a:pPr lvl="3">
              <a:spcBef>
                <a:spcPts val="1200"/>
              </a:spcBef>
              <a:spcAft>
                <a:spcPts val="300"/>
              </a:spcAft>
              <a:buFontTx/>
              <a:buNone/>
            </a:pPr>
            <a:r>
              <a:rPr lang="tr-TR" sz="3500" b="1">
                <a:latin typeface="Comic Sans MS" pitchFamily="66" charset="0"/>
              </a:rPr>
              <a:t>Gürültülü  Ortamda  Çalışma</a:t>
            </a:r>
          </a:p>
          <a:p>
            <a:pPr lvl="1" algn="ctr">
              <a:spcAft>
                <a:spcPts val="600"/>
              </a:spcAft>
              <a:buFont typeface="Monotype Sorts" pitchFamily="2" charset="2"/>
              <a:buNone/>
            </a:pPr>
            <a:r>
              <a:rPr lang="tr-TR" sz="2400">
                <a:latin typeface="Comic Sans MS" pitchFamily="66" charset="0"/>
              </a:rPr>
              <a:t>          Müzik  dinlenen, radyo ve televizyonun  açık bulunduğu  veya  çevreden çok gürültünün geldiği bir ortamda  ders çalışmak  çalışmadan  alınacak  verimi  düşürür. Öğrenmenin en  önemli koşulu dikkattir.</a:t>
            </a:r>
            <a:endParaRPr lang="tr-TR" sz="2400"/>
          </a:p>
        </p:txBody>
      </p:sp>
      <p:sp>
        <p:nvSpPr>
          <p:cNvPr id="54280" name="AutoShape 8"/>
          <p:cNvSpPr>
            <a:spLocks noChangeArrowheads="1"/>
          </p:cNvSpPr>
          <p:nvPr/>
        </p:nvSpPr>
        <p:spPr bwMode="auto">
          <a:xfrm>
            <a:off x="0" y="0"/>
            <a:ext cx="9144000" cy="762000"/>
          </a:xfrm>
          <a:prstGeom prst="wedgeRectCallout">
            <a:avLst>
              <a:gd name="adj1" fmla="val 366"/>
              <a:gd name="adj2" fmla="val 102500"/>
            </a:avLst>
          </a:prstGeom>
          <a:solidFill>
            <a:srgbClr val="00CC00"/>
          </a:solidFill>
          <a:ln w="9525">
            <a:solidFill>
              <a:schemeClr val="tx1"/>
            </a:solidFill>
            <a:miter lim="800000"/>
            <a:headEnd/>
            <a:tailEnd/>
          </a:ln>
          <a:effectLst/>
        </p:spPr>
        <p:txBody>
          <a:bodyPr wrap="none" anchor="ctr"/>
          <a:lstStyle/>
          <a:p>
            <a:pPr algn="ctr"/>
            <a:r>
              <a:rPr lang="tr-TR" b="1">
                <a:solidFill>
                  <a:srgbClr val="000000"/>
                </a:solidFill>
                <a:effectLst/>
                <a:latin typeface="Comic Sans MS" pitchFamily="66" charset="0"/>
              </a:rPr>
              <a:t>Öyle televizyon seyrederken  ders tekrar edilmez...Kalk bakalım </a:t>
            </a:r>
          </a:p>
          <a:p>
            <a:pPr algn="ctr"/>
            <a:r>
              <a:rPr lang="tr-TR" b="1">
                <a:solidFill>
                  <a:srgbClr val="000000"/>
                </a:solidFill>
                <a:effectLst/>
                <a:latin typeface="Comic Sans MS" pitchFamily="66" charset="0"/>
              </a:rPr>
              <a:t>doğru masanın başına...</a:t>
            </a:r>
            <a:endParaRPr lang="tr-TR" b="1">
              <a:solidFill>
                <a:srgbClr val="FFFF99"/>
              </a:solidFill>
              <a:effectLst/>
              <a:latin typeface="Comic Sans MS" pitchFamily="66" charset="0"/>
            </a:endParaRP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4276">
                                            <p:txEl>
                                              <p:pRg st="0" end="0"/>
                                            </p:txEl>
                                          </p:spTgt>
                                        </p:tgtEl>
                                        <p:attrNameLst>
                                          <p:attrName>style.visibility</p:attrName>
                                        </p:attrNameLst>
                                      </p:cBhvr>
                                      <p:to>
                                        <p:strVal val="visible"/>
                                      </p:to>
                                    </p:set>
                                    <p:animEffect transition="in" filter="fade">
                                      <p:cBhvr>
                                        <p:cTn id="7" dur="1000">
                                          <p:stCondLst>
                                            <p:cond delay="0"/>
                                          </p:stCondLst>
                                        </p:cTn>
                                        <p:tgtEl>
                                          <p:spTgt spid="5427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4276">
                                            <p:txEl>
                                              <p:pRg st="1" end="1"/>
                                            </p:txEl>
                                          </p:spTgt>
                                        </p:tgtEl>
                                        <p:attrNameLst>
                                          <p:attrName>style.visibility</p:attrName>
                                        </p:attrNameLst>
                                      </p:cBhvr>
                                      <p:to>
                                        <p:strVal val="visible"/>
                                      </p:to>
                                    </p:set>
                                    <p:animEffect transition="in" filter="fade">
                                      <p:cBhvr>
                                        <p:cTn id="10" dur="1000">
                                          <p:stCondLst>
                                            <p:cond delay="0"/>
                                          </p:stCondLst>
                                        </p:cTn>
                                        <p:tgtEl>
                                          <p:spTgt spid="5427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6"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5302" name="Picture 6" descr="g25"/>
          <p:cNvPicPr>
            <a:picLocks noChangeAspect="1" noChangeArrowheads="1"/>
          </p:cNvPicPr>
          <p:nvPr/>
        </p:nvPicPr>
        <p:blipFill>
          <a:blip r:embed="rId2" cstate="print"/>
          <a:srcRect/>
          <a:stretch>
            <a:fillRect/>
          </a:stretch>
        </p:blipFill>
        <p:spPr bwMode="auto">
          <a:xfrm>
            <a:off x="0" y="0"/>
            <a:ext cx="9144000" cy="5181600"/>
          </a:xfrm>
          <a:prstGeom prst="rect">
            <a:avLst/>
          </a:prstGeom>
          <a:solidFill>
            <a:srgbClr val="FFFFFF"/>
          </a:solidFill>
        </p:spPr>
      </p:pic>
      <p:sp>
        <p:nvSpPr>
          <p:cNvPr id="55300" name="Rectangle 4"/>
          <p:cNvSpPr>
            <a:spLocks noGrp="1" noChangeArrowheads="1"/>
          </p:cNvSpPr>
          <p:nvPr>
            <p:ph type="body" sz="half" idx="2"/>
          </p:nvPr>
        </p:nvSpPr>
        <p:spPr>
          <a:xfrm>
            <a:off x="0" y="4038600"/>
            <a:ext cx="9144000" cy="2819400"/>
          </a:xfrm>
          <a:solidFill>
            <a:srgbClr val="00CC00"/>
          </a:solidFill>
        </p:spPr>
        <p:txBody>
          <a:bodyPr>
            <a:normAutofit lnSpcReduction="10000"/>
          </a:bodyPr>
          <a:lstStyle/>
          <a:p>
            <a:pPr algn="ctr">
              <a:lnSpc>
                <a:spcPct val="90000"/>
              </a:lnSpc>
              <a:buFont typeface="Monotype Sorts" pitchFamily="2" charset="2"/>
              <a:buNone/>
            </a:pPr>
            <a:r>
              <a:rPr lang="tr-TR" sz="2800" b="1">
                <a:latin typeface="Comic Sans MS" pitchFamily="66" charset="0"/>
              </a:rPr>
              <a:t>Dağınık Ortamda  Çalışma</a:t>
            </a:r>
          </a:p>
          <a:p>
            <a:pPr algn="ctr">
              <a:lnSpc>
                <a:spcPct val="90000"/>
              </a:lnSpc>
              <a:buFont typeface="Monotype Sorts" pitchFamily="2" charset="2"/>
              <a:buNone/>
            </a:pPr>
            <a:r>
              <a:rPr lang="tr-TR" sz="2800" b="1">
                <a:latin typeface="Comic Sans MS" pitchFamily="66" charset="0"/>
              </a:rPr>
              <a:t>	</a:t>
            </a:r>
            <a:r>
              <a:rPr lang="tr-TR" sz="2800">
                <a:latin typeface="Comic Sans MS" pitchFamily="66" charset="0"/>
              </a:rPr>
              <a:t>Çalışma  odanızın  havadar, masanızın temiz ve düzenli olması çalışma veriminizi yükseltecektir. Çalışma masanızın üzerini çalışmaya başlamadan önce  toparlar ve sadece  çalışacağınız ders ile ilgili materyali bırakırsanız  çalışma  sırasında  dikkatiniz  dağılmaz. Yalnızca  dersle ilgilenebilirsiniz.</a:t>
            </a:r>
            <a:endParaRPr lang="tr-TR" sz="2800"/>
          </a:p>
        </p:txBody>
      </p:sp>
      <p:sp>
        <p:nvSpPr>
          <p:cNvPr id="55303" name="Rectangle 7"/>
          <p:cNvSpPr>
            <a:spLocks noChangeArrowheads="1"/>
          </p:cNvSpPr>
          <p:nvPr/>
        </p:nvSpPr>
        <p:spPr bwMode="auto">
          <a:xfrm>
            <a:off x="3352800" y="0"/>
            <a:ext cx="5791200" cy="533400"/>
          </a:xfrm>
          <a:prstGeom prst="rect">
            <a:avLst/>
          </a:prstGeom>
          <a:solidFill>
            <a:srgbClr val="FFFFFF"/>
          </a:solidFill>
          <a:ln w="9525">
            <a:noFill/>
            <a:miter lim="800000"/>
            <a:headEnd/>
            <a:tailEnd/>
          </a:ln>
          <a:effectLst/>
        </p:spPr>
        <p:txBody>
          <a:bodyPr wrap="none" anchor="ctr"/>
          <a:lstStyle/>
          <a:p>
            <a:endParaRPr lang="tr-T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5300">
                                            <p:txEl>
                                              <p:pRg st="0" end="0"/>
                                            </p:txEl>
                                          </p:spTgt>
                                        </p:tgtEl>
                                        <p:attrNameLst>
                                          <p:attrName>style.visibility</p:attrName>
                                        </p:attrNameLst>
                                      </p:cBhvr>
                                      <p:to>
                                        <p:strVal val="visible"/>
                                      </p:to>
                                    </p:set>
                                    <p:animEffect transition="in" filter="fade">
                                      <p:cBhvr>
                                        <p:cTn id="7" dur="1000">
                                          <p:stCondLst>
                                            <p:cond delay="0"/>
                                          </p:stCondLst>
                                        </p:cTn>
                                        <p:tgtEl>
                                          <p:spTgt spid="553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5300">
                                            <p:txEl>
                                              <p:pRg st="1" end="1"/>
                                            </p:txEl>
                                          </p:spTgt>
                                        </p:tgtEl>
                                        <p:attrNameLst>
                                          <p:attrName>style.visibility</p:attrName>
                                        </p:attrNameLst>
                                      </p:cBhvr>
                                      <p:to>
                                        <p:strVal val="visible"/>
                                      </p:to>
                                    </p:set>
                                    <p:animEffect transition="in" filter="fade">
                                      <p:cBhvr>
                                        <p:cTn id="12" dur="1000">
                                          <p:stCondLst>
                                            <p:cond delay="0"/>
                                          </p:stCondLst>
                                        </p:cTn>
                                        <p:tgtEl>
                                          <p:spTgt spid="5530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0"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7349" name="Picture 5" descr="mar14"/>
          <p:cNvPicPr>
            <a:picLocks noChangeAspect="1" noChangeArrowheads="1"/>
          </p:cNvPicPr>
          <p:nvPr/>
        </p:nvPicPr>
        <p:blipFill>
          <a:blip r:embed="rId2" cstate="print"/>
          <a:srcRect/>
          <a:stretch>
            <a:fillRect/>
          </a:stretch>
        </p:blipFill>
        <p:spPr bwMode="auto">
          <a:xfrm>
            <a:off x="0" y="0"/>
            <a:ext cx="9144000" cy="6858000"/>
          </a:xfrm>
          <a:prstGeom prst="rect">
            <a:avLst/>
          </a:prstGeom>
          <a:solidFill>
            <a:srgbClr val="FFFFFF"/>
          </a:solidFill>
          <a:ln w="9525">
            <a:noFill/>
            <a:miter lim="800000"/>
            <a:headEnd/>
            <a:tailEnd/>
          </a:ln>
        </p:spPr>
      </p:pic>
      <p:sp>
        <p:nvSpPr>
          <p:cNvPr id="57348" name="Rectangle 4"/>
          <p:cNvSpPr>
            <a:spLocks noGrp="1" noChangeArrowheads="1"/>
          </p:cNvSpPr>
          <p:nvPr>
            <p:ph type="body" sz="half" idx="2"/>
          </p:nvPr>
        </p:nvSpPr>
        <p:spPr>
          <a:xfrm>
            <a:off x="4648200" y="0"/>
            <a:ext cx="4495800" cy="6858000"/>
          </a:xfrm>
          <a:gradFill rotWithShape="0">
            <a:gsLst>
              <a:gs pos="0">
                <a:srgbClr val="66CCFF"/>
              </a:gs>
              <a:gs pos="100000">
                <a:srgbClr val="FFFF66"/>
              </a:gs>
            </a:gsLst>
            <a:lin ang="0" scaled="1"/>
          </a:gradFill>
        </p:spPr>
        <p:txBody>
          <a:bodyPr/>
          <a:lstStyle/>
          <a:p>
            <a:pPr algn="ctr">
              <a:buFont typeface="Monotype Sorts" pitchFamily="2" charset="2"/>
              <a:buNone/>
            </a:pPr>
            <a:r>
              <a:rPr lang="tr-TR" sz="2800" b="1">
                <a:solidFill>
                  <a:srgbClr val="FF0000"/>
                </a:solidFill>
                <a:latin typeface="Comic Sans MS" pitchFamily="66" charset="0"/>
              </a:rPr>
              <a:t>Televizyon ve Radyo</a:t>
            </a:r>
            <a:endParaRPr lang="tr-TR" sz="2800" b="1">
              <a:solidFill>
                <a:srgbClr val="000000"/>
              </a:solidFill>
              <a:latin typeface="Comic Sans MS" pitchFamily="66" charset="0"/>
            </a:endParaRPr>
          </a:p>
          <a:p>
            <a:pPr algn="ctr">
              <a:lnSpc>
                <a:spcPct val="90000"/>
              </a:lnSpc>
              <a:buFont typeface="Monotype Sorts" pitchFamily="2" charset="2"/>
              <a:buNone/>
            </a:pPr>
            <a:r>
              <a:rPr lang="tr-TR" sz="2800" b="1">
                <a:solidFill>
                  <a:srgbClr val="000000"/>
                </a:solidFill>
                <a:latin typeface="Comic Sans MS" pitchFamily="66" charset="0"/>
              </a:rPr>
              <a:t>	</a:t>
            </a:r>
            <a:r>
              <a:rPr lang="tr-TR" sz="2500">
                <a:solidFill>
                  <a:srgbClr val="000000"/>
                </a:solidFill>
                <a:latin typeface="Comic Sans MS" pitchFamily="66" charset="0"/>
              </a:rPr>
              <a:t>Televizyon  ve radyo en çok zaman harcanan ve dikkati dağıtan faktörlerden biridir. Televizyon izlemenizin ve radyo dinlemenizin yararlı olduğuna inandığınız programlara yaşamınızda yer veriniz. İzlemek istediğiniz  programlardan sonra kapatınız. Çünkü hiçbir özelliği  olmayan, sıradan olan ve benzerlerini yüzlerce kez  izlediğiniz veya dinlediğiniz programlar sizin  vaktinizi  çalacaktır.</a:t>
            </a:r>
            <a:r>
              <a:rPr lang="tr-TR" sz="2500">
                <a:latin typeface="Comic Sans MS" pitchFamily="66" charset="0"/>
              </a:rPr>
              <a:t> </a:t>
            </a:r>
            <a:endParaRPr lang="tr-TR" sz="2500"/>
          </a:p>
        </p:txBody>
      </p:sp>
      <p:sp>
        <p:nvSpPr>
          <p:cNvPr id="57351" name="AutoShape 7"/>
          <p:cNvSpPr>
            <a:spLocks noChangeArrowheads="1"/>
          </p:cNvSpPr>
          <p:nvPr/>
        </p:nvSpPr>
        <p:spPr bwMode="auto">
          <a:xfrm>
            <a:off x="0" y="5410200"/>
            <a:ext cx="4648200" cy="1447800"/>
          </a:xfrm>
          <a:prstGeom prst="wedgeRectCallout">
            <a:avLst>
              <a:gd name="adj1" fmla="val -7685"/>
              <a:gd name="adj2" fmla="val -83991"/>
            </a:avLst>
          </a:prstGeom>
          <a:solidFill>
            <a:srgbClr val="FFFF66"/>
          </a:solidFill>
          <a:ln w="57150">
            <a:solidFill>
              <a:srgbClr val="FF0000"/>
            </a:solidFill>
            <a:miter lim="800000"/>
            <a:headEnd/>
            <a:tailEnd/>
          </a:ln>
          <a:effectLst/>
        </p:spPr>
        <p:txBody>
          <a:bodyPr wrap="none" anchor="ctr"/>
          <a:lstStyle/>
          <a:p>
            <a:pPr algn="ctr"/>
            <a:r>
              <a:rPr lang="tr-TR" sz="3000" b="1">
                <a:solidFill>
                  <a:srgbClr val="FF0000"/>
                </a:solidFill>
                <a:effectLst/>
                <a:latin typeface="Comic Sans MS" pitchFamily="66" charset="0"/>
              </a:rPr>
              <a:t>DOĞRU AYNEN </a:t>
            </a:r>
          </a:p>
          <a:p>
            <a:pPr algn="ctr"/>
            <a:r>
              <a:rPr lang="tr-TR" sz="3000" b="1">
                <a:solidFill>
                  <a:srgbClr val="FF0000"/>
                </a:solidFill>
                <a:effectLst/>
                <a:latin typeface="Comic Sans MS" pitchFamily="66" charset="0"/>
              </a:rPr>
              <a:t>KATILIYORUM</a:t>
            </a:r>
            <a:endParaRPr lang="tr-TR">
              <a:effectLst>
                <a:outerShdw blurRad="38100" dist="38100" dir="2700000" algn="tl">
                  <a:srgbClr val="000000"/>
                </a:outerShdw>
              </a:effectLst>
              <a:latin typeface="Times New Roman" pitchFamily="18" charset="0"/>
            </a:endParaRPr>
          </a:p>
        </p:txBody>
      </p:sp>
      <p:sp>
        <p:nvSpPr>
          <p:cNvPr id="57352" name="Rectangle 8"/>
          <p:cNvSpPr>
            <a:spLocks noChangeArrowheads="1"/>
          </p:cNvSpPr>
          <p:nvPr/>
        </p:nvSpPr>
        <p:spPr bwMode="auto">
          <a:xfrm>
            <a:off x="0" y="0"/>
            <a:ext cx="4648200" cy="609600"/>
          </a:xfrm>
          <a:prstGeom prst="rect">
            <a:avLst/>
          </a:prstGeom>
          <a:solidFill>
            <a:srgbClr val="66CCFF"/>
          </a:solidFill>
          <a:ln w="9525">
            <a:noFill/>
            <a:miter lim="800000"/>
            <a:headEnd/>
            <a:tailEnd/>
          </a:ln>
          <a:effectLst/>
        </p:spPr>
        <p:txBody>
          <a:bodyPr wrap="none" anchor="ctr"/>
          <a:lstStyle/>
          <a:p>
            <a:endParaRPr lang="tr-T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7348">
                                            <p:txEl>
                                              <p:pRg st="0" end="0"/>
                                            </p:txEl>
                                          </p:spTgt>
                                        </p:tgtEl>
                                        <p:attrNameLst>
                                          <p:attrName>style.visibility</p:attrName>
                                        </p:attrNameLst>
                                      </p:cBhvr>
                                      <p:to>
                                        <p:strVal val="visible"/>
                                      </p:to>
                                    </p:set>
                                    <p:animEffect transition="in" filter="fade">
                                      <p:cBhvr>
                                        <p:cTn id="7" dur="1000"/>
                                        <p:tgtEl>
                                          <p:spTgt spid="57348">
                                            <p:txEl>
                                              <p:pRg st="0" end="0"/>
                                            </p:txEl>
                                          </p:spTgt>
                                        </p:tgtEl>
                                      </p:cBhvr>
                                    </p:animEffect>
                                    <p:anim calcmode="lin" valueType="num">
                                      <p:cBhvr>
                                        <p:cTn id="8" dur="1000" fill="hold"/>
                                        <p:tgtEl>
                                          <p:spTgt spid="5734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734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57348">
                                            <p:txEl>
                                              <p:pRg st="1" end="1"/>
                                            </p:txEl>
                                          </p:spTgt>
                                        </p:tgtEl>
                                        <p:attrNameLst>
                                          <p:attrName>style.visibility</p:attrName>
                                        </p:attrNameLst>
                                      </p:cBhvr>
                                      <p:to>
                                        <p:strVal val="visible"/>
                                      </p:to>
                                    </p:set>
                                    <p:animEffect transition="in" filter="fade">
                                      <p:cBhvr>
                                        <p:cTn id="14" dur="1000"/>
                                        <p:tgtEl>
                                          <p:spTgt spid="57348">
                                            <p:txEl>
                                              <p:pRg st="1" end="1"/>
                                            </p:txEl>
                                          </p:spTgt>
                                        </p:tgtEl>
                                      </p:cBhvr>
                                    </p:animEffect>
                                    <p:anim calcmode="lin" valueType="num">
                                      <p:cBhvr>
                                        <p:cTn id="15" dur="1000" fill="hold"/>
                                        <p:tgtEl>
                                          <p:spTgt spid="5734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7348">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8"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8375" name="Picture 7" descr="17"/>
          <p:cNvPicPr>
            <a:picLocks noChangeAspect="1" noChangeArrowheads="1"/>
          </p:cNvPicPr>
          <p:nvPr/>
        </p:nvPicPr>
        <p:blipFill>
          <a:blip r:embed="rId2" cstate="print"/>
          <a:srcRect/>
          <a:stretch>
            <a:fillRect/>
          </a:stretch>
        </p:blipFill>
        <p:spPr bwMode="auto">
          <a:xfrm>
            <a:off x="0" y="0"/>
            <a:ext cx="9144000" cy="5381625"/>
          </a:xfrm>
          <a:prstGeom prst="rect">
            <a:avLst/>
          </a:prstGeom>
          <a:noFill/>
        </p:spPr>
      </p:pic>
      <p:sp>
        <p:nvSpPr>
          <p:cNvPr id="58374" name="Text Box 6"/>
          <p:cNvSpPr txBox="1">
            <a:spLocks noChangeArrowheads="1"/>
          </p:cNvSpPr>
          <p:nvPr/>
        </p:nvSpPr>
        <p:spPr bwMode="auto">
          <a:xfrm>
            <a:off x="5105400" y="0"/>
            <a:ext cx="4038600" cy="1066800"/>
          </a:xfrm>
          <a:prstGeom prst="rect">
            <a:avLst/>
          </a:prstGeom>
          <a:solidFill>
            <a:srgbClr val="000000"/>
          </a:solidFill>
          <a:ln w="9525">
            <a:noFill/>
            <a:miter lim="800000"/>
            <a:headEnd/>
            <a:tailEnd/>
          </a:ln>
          <a:effectLst/>
        </p:spPr>
        <p:txBody>
          <a:bodyPr>
            <a:spAutoFit/>
          </a:bodyPr>
          <a:lstStyle/>
          <a:p>
            <a:pPr algn="ctr">
              <a:spcBef>
                <a:spcPct val="50000"/>
              </a:spcBef>
            </a:pPr>
            <a:r>
              <a:rPr lang="tr-TR" sz="3200" b="1">
                <a:solidFill>
                  <a:srgbClr val="FAC56E"/>
                </a:solidFill>
                <a:effectLst/>
                <a:latin typeface="Comic Sans MS" pitchFamily="66" charset="0"/>
              </a:rPr>
              <a:t>Telefon  Konuşmaları</a:t>
            </a:r>
            <a:endParaRPr lang="tr-TR" sz="2800" b="1">
              <a:solidFill>
                <a:srgbClr val="FAC56E"/>
              </a:solidFill>
              <a:effectLst/>
              <a:latin typeface="Comic Sans MS" pitchFamily="66" charset="0"/>
            </a:endParaRPr>
          </a:p>
        </p:txBody>
      </p:sp>
      <p:sp>
        <p:nvSpPr>
          <p:cNvPr id="58372" name="Rectangle 4"/>
          <p:cNvSpPr>
            <a:spLocks noGrp="1" noChangeArrowheads="1"/>
          </p:cNvSpPr>
          <p:nvPr>
            <p:ph type="body" sz="half" idx="2"/>
          </p:nvPr>
        </p:nvSpPr>
        <p:spPr>
          <a:xfrm>
            <a:off x="0" y="3429000"/>
            <a:ext cx="9144000" cy="3429000"/>
          </a:xfrm>
          <a:solidFill>
            <a:srgbClr val="FAC56E"/>
          </a:solidFill>
        </p:spPr>
        <p:txBody>
          <a:bodyPr/>
          <a:lstStyle/>
          <a:p>
            <a:pPr algn="ctr">
              <a:buFont typeface="Monotype Sorts" pitchFamily="2" charset="2"/>
              <a:buNone/>
            </a:pPr>
            <a:r>
              <a:rPr lang="tr-TR" sz="2300" b="1">
                <a:latin typeface="Comic Sans MS" pitchFamily="66" charset="0"/>
              </a:rPr>
              <a:t>	</a:t>
            </a:r>
            <a:r>
              <a:rPr lang="tr-TR" sz="2300">
                <a:latin typeface="Comic Sans MS" pitchFamily="66" charset="0"/>
              </a:rPr>
              <a:t> </a:t>
            </a:r>
            <a:r>
              <a:rPr lang="tr-TR" sz="2400" b="1">
                <a:solidFill>
                  <a:srgbClr val="000000"/>
                </a:solidFill>
                <a:latin typeface="Comic Sans MS" pitchFamily="66" charset="0"/>
              </a:rPr>
              <a:t>Telefonu amacı dışında kullanmaktan  kaçının. Bütün  gün  birlikte olduğunuz arkadaşlarınızla geceleri  uzun süre telefonla  konuşmak gereksizdir.Sizin için zaman kaybıdır. Aramak istediğiniz tüm arkadaşlarınızı arka arkaya  arayın ve öz olarak  görüşmek  istediklerinizi  söyleyip konuşmayı bitirin. Daha sonra  özellikle ders çalışırken  telefon görüşmesi yapmak için derse  ara vermeyin. Tüm dikkatinizi ve motivasyonunuzu  bozacağı  için  zararlıdır.</a:t>
            </a:r>
            <a:endParaRPr lang="tr-TR" sz="2500">
              <a:solidFill>
                <a:srgbClr val="000000"/>
              </a:solidFill>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8372">
                                            <p:txEl>
                                              <p:pRg st="0" end="0"/>
                                            </p:txEl>
                                          </p:spTgt>
                                        </p:tgtEl>
                                        <p:attrNameLst>
                                          <p:attrName>style.visibility</p:attrName>
                                        </p:attrNameLst>
                                      </p:cBhvr>
                                      <p:to>
                                        <p:strVal val="visible"/>
                                      </p:to>
                                    </p:set>
                                    <p:animEffect transition="in" filter="fade">
                                      <p:cBhvr>
                                        <p:cTn id="7" dur="1000"/>
                                        <p:tgtEl>
                                          <p:spTgt spid="58372">
                                            <p:txEl>
                                              <p:pRg st="0" end="0"/>
                                            </p:txEl>
                                          </p:spTgt>
                                        </p:tgtEl>
                                      </p:cBhvr>
                                    </p:animEffect>
                                    <p:anim calcmode="lin" valueType="num">
                                      <p:cBhvr>
                                        <p:cTn id="8" dur="1000" fill="hold"/>
                                        <p:tgtEl>
                                          <p:spTgt spid="5837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837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3493" name="Picture 5" descr="fit184"/>
          <p:cNvPicPr>
            <a:picLocks noChangeAspect="1" noChangeArrowheads="1"/>
          </p:cNvPicPr>
          <p:nvPr/>
        </p:nvPicPr>
        <p:blipFill>
          <a:blip r:embed="rId2" cstate="print"/>
          <a:srcRect/>
          <a:stretch>
            <a:fillRect/>
          </a:stretch>
        </p:blipFill>
        <p:spPr bwMode="auto">
          <a:xfrm>
            <a:off x="0" y="0"/>
            <a:ext cx="9144000" cy="5310188"/>
          </a:xfrm>
          <a:prstGeom prst="rect">
            <a:avLst/>
          </a:prstGeom>
          <a:noFill/>
        </p:spPr>
      </p:pic>
      <p:sp>
        <p:nvSpPr>
          <p:cNvPr id="63492" name="Rectangle 4"/>
          <p:cNvSpPr>
            <a:spLocks noGrp="1" noChangeArrowheads="1"/>
          </p:cNvSpPr>
          <p:nvPr>
            <p:ph type="body" sz="half" idx="2"/>
          </p:nvPr>
        </p:nvSpPr>
        <p:spPr>
          <a:xfrm>
            <a:off x="0" y="3581400"/>
            <a:ext cx="9144000" cy="3276600"/>
          </a:xfrm>
          <a:solidFill>
            <a:srgbClr val="FF0000"/>
          </a:solidFill>
        </p:spPr>
        <p:txBody>
          <a:bodyPr/>
          <a:lstStyle/>
          <a:p>
            <a:pPr algn="ctr">
              <a:buFont typeface="Monotype Sorts" pitchFamily="2" charset="2"/>
              <a:buNone/>
            </a:pPr>
            <a:r>
              <a:rPr lang="tr-TR" sz="2600" b="1">
                <a:solidFill>
                  <a:srgbClr val="FFFFFF"/>
                </a:solidFill>
                <a:latin typeface="Comic Sans MS" pitchFamily="66" charset="0"/>
              </a:rPr>
              <a:t>Çalışma öncesi yeterince dinlenmiş olma</a:t>
            </a:r>
            <a:endParaRPr lang="tr-TR" sz="2600" b="1" i="1">
              <a:solidFill>
                <a:srgbClr val="FFFFFF"/>
              </a:solidFill>
              <a:latin typeface="Comic Sans MS" pitchFamily="66" charset="0"/>
            </a:endParaRPr>
          </a:p>
          <a:p>
            <a:pPr algn="ctr">
              <a:buFont typeface="Monotype Sorts" pitchFamily="2" charset="2"/>
              <a:buNone/>
            </a:pPr>
            <a:r>
              <a:rPr lang="tr-TR" sz="2600">
                <a:solidFill>
                  <a:srgbClr val="FFFFFF"/>
                </a:solidFill>
                <a:latin typeface="Comic Sans MS" pitchFamily="66" charset="0"/>
              </a:rPr>
              <a:t>     	</a:t>
            </a:r>
            <a:r>
              <a:rPr lang="tr-TR" sz="2500">
                <a:solidFill>
                  <a:srgbClr val="FFFFFF"/>
                </a:solidFill>
                <a:latin typeface="Comic Sans MS" pitchFamily="66" charset="0"/>
              </a:rPr>
              <a:t>Çalışmaya geçmeden önce vücut ve zihin yeterince dinlenmiş olmalıdır. Aşırı  duyarlılık,  karamsarlık, isteksizlik,  bedensel  yorgunluk, uykusuzluk gibi nedenlerle  beliren bitkinliğe  düşmemek için  her zaman aynı biçimde olan çalışma yöntem ve tekniklerinden  kaçınmak, ders dışı uğraşlarla yeterince ilgilenmek ve gerçek anlamda olabildiğince dinlenmek zorunludur</a:t>
            </a:r>
            <a:r>
              <a:rPr lang="tr-TR" sz="2600">
                <a:solidFill>
                  <a:srgbClr val="FFFFFF"/>
                </a:solidFill>
                <a:latin typeface="Comic Sans MS" pitchFamily="66" charset="0"/>
              </a:rPr>
              <a:t>.</a:t>
            </a:r>
            <a:endParaRPr lang="tr-TR" sz="2600">
              <a:solidFill>
                <a:srgbClr val="FFFFFF"/>
              </a:solidFill>
            </a:endParaRPr>
          </a:p>
        </p:txBody>
      </p:sp>
      <p:sp>
        <p:nvSpPr>
          <p:cNvPr id="63494" name="AutoShape 6"/>
          <p:cNvSpPr>
            <a:spLocks noChangeArrowheads="1"/>
          </p:cNvSpPr>
          <p:nvPr/>
        </p:nvSpPr>
        <p:spPr bwMode="auto">
          <a:xfrm>
            <a:off x="2362200" y="0"/>
            <a:ext cx="6781800" cy="457200"/>
          </a:xfrm>
          <a:prstGeom prst="wedgeRectCallout">
            <a:avLst>
              <a:gd name="adj1" fmla="val -31250"/>
              <a:gd name="adj2" fmla="val 125694"/>
            </a:avLst>
          </a:prstGeom>
          <a:solidFill>
            <a:srgbClr val="FFFF66"/>
          </a:solidFill>
          <a:ln w="9525">
            <a:solidFill>
              <a:schemeClr val="tx1"/>
            </a:solidFill>
            <a:miter lim="800000"/>
            <a:headEnd/>
            <a:tailEnd/>
          </a:ln>
          <a:effectLst/>
        </p:spPr>
        <p:txBody>
          <a:bodyPr wrap="none" anchor="ctr"/>
          <a:lstStyle/>
          <a:p>
            <a:pPr algn="ctr"/>
            <a:r>
              <a:rPr lang="tr-TR" b="1">
                <a:solidFill>
                  <a:srgbClr val="000000"/>
                </a:solidFill>
                <a:effectLst/>
                <a:latin typeface="Comic Sans MS" pitchFamily="66" charset="0"/>
              </a:rPr>
              <a:t>Derslerini öğrenebilmek için iyi dinlenmen gerekiyor</a:t>
            </a:r>
            <a:r>
              <a:rPr lang="tr-TR" b="1">
                <a:effectLst/>
                <a:latin typeface="Comic Sans MS" pitchFamily="66" charset="0"/>
              </a:rPr>
              <a:t>.</a:t>
            </a:r>
            <a:endParaRPr lang="tr-TR">
              <a:effectLst>
                <a:outerShdw blurRad="38100" dist="38100" dir="2700000" algn="tl">
                  <a:srgbClr val="000000"/>
                </a:outerShdw>
              </a:effectLst>
              <a:latin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4" presetClass="entr" presetSubtype="0" fill="hold" grpId="0" nodeType="clickEffect">
                                  <p:stCondLst>
                                    <p:cond delay="0"/>
                                  </p:stCondLst>
                                  <p:childTnLst>
                                    <p:set>
                                      <p:cBhvr>
                                        <p:cTn id="6" dur="1" fill="hold">
                                          <p:stCondLst>
                                            <p:cond delay="0"/>
                                          </p:stCondLst>
                                        </p:cTn>
                                        <p:tgtEl>
                                          <p:spTgt spid="63492">
                                            <p:txEl>
                                              <p:pRg st="0" end="0"/>
                                            </p:txEl>
                                          </p:spTgt>
                                        </p:tgtEl>
                                        <p:attrNameLst>
                                          <p:attrName>style.visibility</p:attrName>
                                        </p:attrNameLst>
                                      </p:cBhvr>
                                      <p:to>
                                        <p:strVal val="visible"/>
                                      </p:to>
                                    </p:set>
                                    <p:animEffect transition="in" filter="fade">
                                      <p:cBhvr>
                                        <p:cTn id="7" dur="500"/>
                                        <p:tgtEl>
                                          <p:spTgt spid="63492">
                                            <p:txEl>
                                              <p:pRg st="0" end="0"/>
                                            </p:txEl>
                                          </p:spTgt>
                                        </p:tgtEl>
                                      </p:cBhvr>
                                    </p:animEffect>
                                    <p:anim calcmode="lin" valueType="num">
                                      <p:cBhvr>
                                        <p:cTn id="8" dur="500" fill="hold"/>
                                        <p:tgtEl>
                                          <p:spTgt spid="6349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3492">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63492">
                                            <p:txEl>
                                              <p:pRg st="1" end="1"/>
                                            </p:txEl>
                                          </p:spTgt>
                                        </p:tgtEl>
                                        <p:attrNameLst>
                                          <p:attrName>style.visibility</p:attrName>
                                        </p:attrNameLst>
                                      </p:cBhvr>
                                      <p:to>
                                        <p:strVal val="visible"/>
                                      </p:to>
                                    </p:set>
                                    <p:animEffect transition="in" filter="fade">
                                      <p:cBhvr>
                                        <p:cTn id="14" dur="500"/>
                                        <p:tgtEl>
                                          <p:spTgt spid="63492">
                                            <p:txEl>
                                              <p:pRg st="1" end="1"/>
                                            </p:txEl>
                                          </p:spTgt>
                                        </p:tgtEl>
                                      </p:cBhvr>
                                    </p:animEffect>
                                    <p:anim calcmode="lin" valueType="num">
                                      <p:cBhvr>
                                        <p:cTn id="15" dur="500" fill="hold"/>
                                        <p:tgtEl>
                                          <p:spTgt spid="63492">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63492">
                                            <p:txEl>
                                              <p:pRg st="1" end="1"/>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2"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6" name="Rectangle 4"/>
          <p:cNvSpPr>
            <a:spLocks noGrp="1" noChangeArrowheads="1"/>
          </p:cNvSpPr>
          <p:nvPr>
            <p:ph type="body" sz="half" idx="2"/>
          </p:nvPr>
        </p:nvSpPr>
        <p:spPr>
          <a:xfrm>
            <a:off x="0" y="0"/>
            <a:ext cx="9144000" cy="6858000"/>
          </a:xfrm>
        </p:spPr>
        <p:txBody>
          <a:bodyPr/>
          <a:lstStyle/>
          <a:p>
            <a:pPr algn="ctr">
              <a:buFont typeface="Monotype Sorts" pitchFamily="2" charset="2"/>
              <a:buNone/>
            </a:pPr>
            <a:r>
              <a:rPr lang="tr-TR" sz="3000" b="1">
                <a:solidFill>
                  <a:srgbClr val="000000"/>
                </a:solidFill>
                <a:latin typeface="Comic Sans MS" pitchFamily="66" charset="0"/>
              </a:rPr>
              <a:t>Kendine güvenme</a:t>
            </a:r>
          </a:p>
          <a:p>
            <a:pPr algn="ctr">
              <a:buFont typeface="Monotype Sorts" pitchFamily="2" charset="2"/>
              <a:buNone/>
            </a:pPr>
            <a:r>
              <a:rPr lang="tr-TR" sz="3000">
                <a:solidFill>
                  <a:srgbClr val="000000"/>
                </a:solidFill>
                <a:latin typeface="Comic Sans MS" pitchFamily="66" charset="0"/>
              </a:rPr>
              <a:t>   Öğrencinin kendine güvenmesinin  önemi hiç bir koşulda yadsınamaz. Güven eksikliği olan bir öğrencinin, kendine güven duymasının en etkili yolu o işi başaracağına kendisini inandırmasıdır. Kendine güven duygusu aynı zamanda güçlü bir  irade ve kararlılığı  gerekli kılar. Kararlılık engeller karşısında  gerilemeyi değil aksine bu engellerle mücadele gücünü yaratır. Kararlılık, plan dışı  saatte canınız  çalışmak istemezse de kendinizi çalışmaya zorlamaktır. Kolaydan zora doğru bir çalışma yolu izlemek, okumak yerine yazarak  çalışmak dikkatin  toplanmasına yardımcı olur.</a:t>
            </a:r>
            <a:endParaRPr lang="tr-TR" sz="2800">
              <a:solidFill>
                <a:srgbClr val="000000"/>
              </a:solidFill>
              <a:latin typeface="Comic Sans MS" pitchFamily="66" charset="0"/>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64516">
                                            <p:txEl>
                                              <p:pRg st="0" end="0"/>
                                            </p:txEl>
                                          </p:spTgt>
                                        </p:tgtEl>
                                        <p:attrNameLst>
                                          <p:attrName>style.visibility</p:attrName>
                                        </p:attrNameLst>
                                      </p:cBhvr>
                                      <p:to>
                                        <p:strVal val="visible"/>
                                      </p:to>
                                    </p:set>
                                    <p:anim calcmode="lin" valueType="num">
                                      <p:cBhvr>
                                        <p:cTn id="7" dur="1000" fill="hold"/>
                                        <p:tgtEl>
                                          <p:spTgt spid="64516">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64516">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6451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64516">
                                            <p:txEl>
                                              <p:pRg st="1" end="1"/>
                                            </p:txEl>
                                          </p:spTgt>
                                        </p:tgtEl>
                                        <p:attrNameLst>
                                          <p:attrName>style.visibility</p:attrName>
                                        </p:attrNameLst>
                                      </p:cBhvr>
                                      <p:to>
                                        <p:strVal val="visible"/>
                                      </p:to>
                                    </p:set>
                                    <p:anim calcmode="lin" valueType="num">
                                      <p:cBhvr>
                                        <p:cTn id="14" dur="1000" fill="hold"/>
                                        <p:tgtEl>
                                          <p:spTgt spid="64516">
                                            <p:txEl>
                                              <p:pRg st="1" end="1"/>
                                            </p:txEl>
                                          </p:spTgt>
                                        </p:tgtEl>
                                        <p:attrNameLst>
                                          <p:attrName>ppt_w</p:attrName>
                                        </p:attrNameLst>
                                      </p:cBhvr>
                                      <p:tavLst>
                                        <p:tav tm="0">
                                          <p:val>
                                            <p:strVal val="#ppt_w+.3"/>
                                          </p:val>
                                        </p:tav>
                                        <p:tav tm="100000">
                                          <p:val>
                                            <p:strVal val="#ppt_w"/>
                                          </p:val>
                                        </p:tav>
                                      </p:tavLst>
                                    </p:anim>
                                    <p:anim calcmode="lin" valueType="num">
                                      <p:cBhvr>
                                        <p:cTn id="15" dur="1000" fill="hold"/>
                                        <p:tgtEl>
                                          <p:spTgt spid="64516">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6451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6"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4" name="Rectangle 4"/>
          <p:cNvSpPr>
            <a:spLocks noGrp="1" noChangeArrowheads="1"/>
          </p:cNvSpPr>
          <p:nvPr>
            <p:ph type="body" sz="half" idx="2"/>
          </p:nvPr>
        </p:nvSpPr>
        <p:spPr>
          <a:xfrm>
            <a:off x="3276600" y="1066800"/>
            <a:ext cx="5867400" cy="5791200"/>
          </a:xfrm>
          <a:gradFill rotWithShape="0">
            <a:gsLst>
              <a:gs pos="0">
                <a:srgbClr val="FFFF66"/>
              </a:gs>
              <a:gs pos="100000">
                <a:schemeClr val="bg1"/>
              </a:gs>
            </a:gsLst>
            <a:lin ang="5400000" scaled="1"/>
          </a:gradFill>
        </p:spPr>
        <p:txBody>
          <a:bodyPr/>
          <a:lstStyle/>
          <a:p>
            <a:pPr algn="ctr">
              <a:buFont typeface="Monotype Sorts" pitchFamily="2" charset="2"/>
              <a:buNone/>
            </a:pPr>
            <a:r>
              <a:rPr lang="tr-TR" sz="4000" b="1">
                <a:solidFill>
                  <a:srgbClr val="000000"/>
                </a:solidFill>
                <a:latin typeface="Comic Sans MS" pitchFamily="66" charset="0"/>
              </a:rPr>
              <a:t>Konuya merak duyma</a:t>
            </a:r>
            <a:endParaRPr lang="tr-TR" sz="2800" b="1">
              <a:solidFill>
                <a:srgbClr val="000000"/>
              </a:solidFill>
              <a:latin typeface="Comic Sans MS" pitchFamily="66" charset="0"/>
            </a:endParaRPr>
          </a:p>
          <a:p>
            <a:pPr algn="ctr">
              <a:buFont typeface="Monotype Sorts" pitchFamily="2" charset="2"/>
              <a:buNone/>
            </a:pPr>
            <a:r>
              <a:rPr lang="tr-TR" sz="2800">
                <a:solidFill>
                  <a:srgbClr val="000000"/>
                </a:solidFill>
                <a:latin typeface="Comic Sans MS" pitchFamily="66" charset="0"/>
              </a:rPr>
              <a:t>    </a:t>
            </a:r>
            <a:r>
              <a:rPr lang="tr-TR">
                <a:solidFill>
                  <a:srgbClr val="000000"/>
                </a:solidFill>
                <a:latin typeface="Comic Sans MS" pitchFamily="66" charset="0"/>
              </a:rPr>
              <a:t>Bir şey  ancak merak  edildiği oranda  öğrenilebilir. Merak konuya karşı ilgi uyandırır ve dikkatin  konu üzerinde  yoğunlaşmasını sağlar. Yapılan çalışma sevilmeli, hiç değilse sevilecek  yönleri aranıp bulunmalıdır</a:t>
            </a:r>
            <a:r>
              <a:rPr lang="tr-TR">
                <a:latin typeface="Comic Sans MS" pitchFamily="66" charset="0"/>
              </a:rPr>
              <a:t>.</a:t>
            </a:r>
          </a:p>
          <a:p>
            <a:pPr algn="ctr"/>
            <a:endParaRPr lang="tr-TR" sz="2800">
              <a:latin typeface="Comic Sans MS" pitchFamily="66" charset="0"/>
            </a:endParaRPr>
          </a:p>
        </p:txBody>
      </p:sp>
      <p:pic>
        <p:nvPicPr>
          <p:cNvPr id="66565" name="Picture 5" descr="AG00317_"/>
          <p:cNvPicPr>
            <a:picLocks noChangeAspect="1" noChangeArrowheads="1"/>
          </p:cNvPicPr>
          <p:nvPr/>
        </p:nvPicPr>
        <p:blipFill>
          <a:blip r:embed="rId3" cstate="print"/>
          <a:srcRect/>
          <a:stretch>
            <a:fillRect/>
          </a:stretch>
        </p:blipFill>
        <p:spPr bwMode="auto">
          <a:xfrm>
            <a:off x="0" y="0"/>
            <a:ext cx="3581400" cy="6858000"/>
          </a:xfrm>
          <a:prstGeom prst="rect">
            <a:avLst/>
          </a:prstGeom>
          <a:gradFill rotWithShape="0">
            <a:gsLst>
              <a:gs pos="0">
                <a:srgbClr val="FFFF66"/>
              </a:gs>
              <a:gs pos="100000">
                <a:schemeClr val="bg1"/>
              </a:gs>
            </a:gsLst>
            <a:lin ang="5400000" scaled="1"/>
          </a:gradFill>
        </p:spPr>
      </p:pic>
      <p:sp>
        <p:nvSpPr>
          <p:cNvPr id="66566" name="AutoShape 6"/>
          <p:cNvSpPr>
            <a:spLocks noChangeArrowheads="1"/>
          </p:cNvSpPr>
          <p:nvPr/>
        </p:nvSpPr>
        <p:spPr bwMode="auto">
          <a:xfrm>
            <a:off x="0" y="0"/>
            <a:ext cx="9144000" cy="990600"/>
          </a:xfrm>
          <a:prstGeom prst="wedgeRectCallout">
            <a:avLst>
              <a:gd name="adj1" fmla="val -22708"/>
              <a:gd name="adj2" fmla="val 114264"/>
            </a:avLst>
          </a:prstGeom>
          <a:solidFill>
            <a:schemeClr val="accent1"/>
          </a:solidFill>
          <a:ln w="57150">
            <a:solidFill>
              <a:srgbClr val="000000"/>
            </a:solidFill>
            <a:miter lim="800000"/>
            <a:headEnd/>
            <a:tailEnd/>
          </a:ln>
          <a:effectLst/>
        </p:spPr>
        <p:txBody>
          <a:bodyPr wrap="none" anchor="ctr"/>
          <a:lstStyle/>
          <a:p>
            <a:pPr algn="ctr"/>
            <a:r>
              <a:rPr lang="tr-TR" sz="4000" b="1">
                <a:solidFill>
                  <a:srgbClr val="FF0000"/>
                </a:solidFill>
                <a:effectLst/>
                <a:latin typeface="Comic Sans MS" pitchFamily="66" charset="0"/>
              </a:rPr>
              <a:t>SORULAR DÜŞÜNMEYİ SAĞLAR</a:t>
            </a:r>
            <a:endParaRPr lang="tr-TR" sz="4000">
              <a:effectLst>
                <a:outerShdw blurRad="38100" dist="38100" dir="2700000" algn="tl">
                  <a:srgbClr val="000000"/>
                </a:outerShdw>
              </a:effectLst>
              <a:latin typeface="Times New Roman" pitchFamily="18" charset="0"/>
            </a:endParaRP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6564">
                                            <p:txEl>
                                              <p:pRg st="0" end="0"/>
                                            </p:txEl>
                                          </p:spTgt>
                                        </p:tgtEl>
                                        <p:attrNameLst>
                                          <p:attrName>style.visibility</p:attrName>
                                        </p:attrNameLst>
                                      </p:cBhvr>
                                      <p:to>
                                        <p:strVal val="visible"/>
                                      </p:to>
                                    </p:set>
                                    <p:animEffect transition="in" filter="fade">
                                      <p:cBhvr>
                                        <p:cTn id="7" dur="1000">
                                          <p:stCondLst>
                                            <p:cond delay="0"/>
                                          </p:stCondLst>
                                        </p:cTn>
                                        <p:tgtEl>
                                          <p:spTgt spid="6656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6564">
                                            <p:txEl>
                                              <p:pRg st="1" end="1"/>
                                            </p:txEl>
                                          </p:spTgt>
                                        </p:tgtEl>
                                        <p:attrNameLst>
                                          <p:attrName>style.visibility</p:attrName>
                                        </p:attrNameLst>
                                      </p:cBhvr>
                                      <p:to>
                                        <p:strVal val="visible"/>
                                      </p:to>
                                    </p:set>
                                    <p:animEffect transition="in" filter="fade">
                                      <p:cBhvr>
                                        <p:cTn id="12" dur="1000">
                                          <p:stCondLst>
                                            <p:cond delay="0"/>
                                          </p:stCondLst>
                                        </p:cTn>
                                        <p:tgtEl>
                                          <p:spTgt spid="6656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9" presetClass="entr" presetSubtype="10" fill="hold" nodeType="clickEffect">
                                  <p:stCondLst>
                                    <p:cond delay="0"/>
                                  </p:stCondLst>
                                  <p:childTnLst>
                                    <p:set>
                                      <p:cBhvr>
                                        <p:cTn id="16" dur="1" fill="hold">
                                          <p:stCondLst>
                                            <p:cond delay="0"/>
                                          </p:stCondLst>
                                        </p:cTn>
                                        <p:tgtEl>
                                          <p:spTgt spid="66565"/>
                                        </p:tgtEl>
                                        <p:attrNameLst>
                                          <p:attrName>style.visibility</p:attrName>
                                        </p:attrNameLst>
                                      </p:cBhvr>
                                      <p:to>
                                        <p:strVal val="visible"/>
                                      </p:to>
                                    </p:set>
                                    <p:anim calcmode="lin" valueType="num">
                                      <p:cBhvr>
                                        <p:cTn id="17" dur="5000" fill="hold"/>
                                        <p:tgtEl>
                                          <p:spTgt spid="66565"/>
                                        </p:tgtEl>
                                        <p:attrNameLst>
                                          <p:attrName>ppt_w</p:attrName>
                                        </p:attrNameLst>
                                      </p:cBhvr>
                                      <p:tavLst>
                                        <p:tav tm="0" fmla="#ppt_w*sin(2.5*pi*$)">
                                          <p:val>
                                            <p:fltVal val="0"/>
                                          </p:val>
                                        </p:tav>
                                        <p:tav tm="100000">
                                          <p:val>
                                            <p:fltVal val="1"/>
                                          </p:val>
                                        </p:tav>
                                      </p:tavLst>
                                    </p:anim>
                                    <p:anim calcmode="lin" valueType="num">
                                      <p:cBhvr>
                                        <p:cTn id="18" dur="5000" fill="hold"/>
                                        <p:tgtEl>
                                          <p:spTgt spid="66565"/>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15"/>
                                            </p:cond>
                                          </p:stCondLst>
                                          <p:endCondLst>
                                            <p:cond evt="onStopAudio" delay="0">
                                              <p:tgtEl>
                                                <p:sldTgt/>
                                              </p:tgtEl>
                                            </p:cond>
                                          </p:endCondLst>
                                        </p:cTn>
                                        <p:tgtEl>
                                          <p:sndTgt r:embed="rId2" name="CIRPM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4"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0422" name="Picture 6" descr="g286"/>
          <p:cNvPicPr>
            <a:picLocks noChangeAspect="1" noChangeArrowheads="1"/>
          </p:cNvPicPr>
          <p:nvPr/>
        </p:nvPicPr>
        <p:blipFill>
          <a:blip r:embed="rId2" cstate="print"/>
          <a:srcRect/>
          <a:stretch>
            <a:fillRect/>
          </a:stretch>
        </p:blipFill>
        <p:spPr bwMode="auto">
          <a:xfrm>
            <a:off x="0" y="533400"/>
            <a:ext cx="9144000" cy="4267200"/>
          </a:xfrm>
          <a:prstGeom prst="rect">
            <a:avLst/>
          </a:prstGeom>
          <a:noFill/>
        </p:spPr>
      </p:pic>
      <p:sp>
        <p:nvSpPr>
          <p:cNvPr id="60420" name="Rectangle 4" descr="Dar dikey"/>
          <p:cNvSpPr>
            <a:spLocks noGrp="1" noChangeArrowheads="1"/>
          </p:cNvSpPr>
          <p:nvPr>
            <p:ph type="body" sz="half" idx="2"/>
          </p:nvPr>
        </p:nvSpPr>
        <p:spPr>
          <a:xfrm>
            <a:off x="0" y="3581400"/>
            <a:ext cx="9144000" cy="3276600"/>
          </a:xfrm>
          <a:pattFill prst="narVert">
            <a:fgClr>
              <a:schemeClr val="accent1"/>
            </a:fgClr>
            <a:bgClr>
              <a:srgbClr val="FF5050"/>
            </a:bgClr>
          </a:pattFill>
        </p:spPr>
        <p:txBody>
          <a:bodyPr/>
          <a:lstStyle/>
          <a:p>
            <a:pPr algn="just"/>
            <a:r>
              <a:rPr lang="tr-TR" sz="2800" b="1">
                <a:solidFill>
                  <a:srgbClr val="000000"/>
                </a:solidFill>
                <a:latin typeface="Comic Sans MS" pitchFamily="66" charset="0"/>
              </a:rPr>
              <a:t>DAHA İYİ NASIL ÖĞRENİRİZ?</a:t>
            </a:r>
          </a:p>
          <a:p>
            <a:pPr algn="just">
              <a:buFont typeface="Monotype Sorts" pitchFamily="2" charset="2"/>
              <a:buNone/>
            </a:pPr>
            <a:r>
              <a:rPr lang="tr-TR" sz="2800" b="1">
                <a:solidFill>
                  <a:srgbClr val="000000"/>
                </a:solidFill>
                <a:latin typeface="Comic Sans MS" pitchFamily="66" charset="0"/>
              </a:rPr>
              <a:t>	</a:t>
            </a:r>
            <a:r>
              <a:rPr lang="tr-TR" sz="2800">
                <a:solidFill>
                  <a:srgbClr val="000000"/>
                </a:solidFill>
                <a:latin typeface="Comic Sans MS" pitchFamily="66" charset="0"/>
              </a:rPr>
              <a:t>İnsan  öğrendiğinin yarısını ilk 80 dk. İçinde unutur. Okuduğumuzu yada dinlediğimizi tam olarak anlamış veya dinlemiş isek öğrendiğimizin %45’ini ilk 20 dk. ,%55’ini ilk 60 dk ,%65’ini de 9 saatte unuturuz. Çalışma ve tekrardan  sonra bir süre ara verirseniz daha  iyi hatırladığınızı göreceksiniz</a:t>
            </a:r>
            <a:r>
              <a:rPr lang="tr-TR" sz="2800">
                <a:latin typeface="Comic Sans MS" pitchFamily="66" charset="0"/>
              </a:rPr>
              <a:t>. </a:t>
            </a:r>
            <a:endParaRPr lang="tr-TR" sz="2800"/>
          </a:p>
        </p:txBody>
      </p:sp>
      <p:sp>
        <p:nvSpPr>
          <p:cNvPr id="60423" name="AutoShape 7"/>
          <p:cNvSpPr>
            <a:spLocks noChangeArrowheads="1"/>
          </p:cNvSpPr>
          <p:nvPr/>
        </p:nvSpPr>
        <p:spPr bwMode="auto">
          <a:xfrm>
            <a:off x="0" y="0"/>
            <a:ext cx="9144000" cy="838200"/>
          </a:xfrm>
          <a:prstGeom prst="wedgeRectCallout">
            <a:avLst>
              <a:gd name="adj1" fmla="val 2815"/>
              <a:gd name="adj2" fmla="val 72347"/>
            </a:avLst>
          </a:prstGeom>
          <a:solidFill>
            <a:schemeClr val="accent1"/>
          </a:solidFill>
          <a:ln w="38100">
            <a:solidFill>
              <a:srgbClr val="FF5050"/>
            </a:solidFill>
            <a:miter lim="800000"/>
            <a:headEnd/>
            <a:tailEnd/>
          </a:ln>
          <a:effectLst/>
        </p:spPr>
        <p:txBody>
          <a:bodyPr wrap="none" anchor="ctr"/>
          <a:lstStyle/>
          <a:p>
            <a:pPr algn="ctr"/>
            <a:r>
              <a:rPr lang="tr-TR" sz="3000" b="1">
                <a:solidFill>
                  <a:srgbClr val="000000"/>
                </a:solidFill>
                <a:effectLst/>
                <a:latin typeface="Courier New" pitchFamily="49" charset="0"/>
              </a:rPr>
              <a:t>ÇALIŞMAK BAŞARIYI MUTLAKA  GETİRİYOR.</a:t>
            </a:r>
            <a:endParaRPr lang="tr-TR" sz="3000" b="1">
              <a:effectLst/>
              <a:latin typeface="Courier New" pitchFamily="49" charset="0"/>
            </a:endParaRPr>
          </a:p>
        </p:txBody>
      </p:sp>
      <p:sp>
        <p:nvSpPr>
          <p:cNvPr id="60424" name="AutoShape 8"/>
          <p:cNvSpPr>
            <a:spLocks noChangeArrowheads="1"/>
          </p:cNvSpPr>
          <p:nvPr/>
        </p:nvSpPr>
        <p:spPr bwMode="auto">
          <a:xfrm rot="9066860">
            <a:off x="5867400" y="1828800"/>
            <a:ext cx="381000" cy="1524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FF0000"/>
          </a:solidFill>
          <a:ln w="9525">
            <a:solidFill>
              <a:schemeClr val="tx1"/>
            </a:solidFill>
            <a:miter lim="800000"/>
            <a:headEnd/>
            <a:tailEnd/>
          </a:ln>
          <a:effectLst/>
        </p:spPr>
        <p:txBody>
          <a:bodyPr wrap="none" anchor="ctr"/>
          <a:lstStyle/>
          <a:p>
            <a:endParaRPr lang="tr-T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60420">
                                            <p:txEl>
                                              <p:pRg st="0" end="0"/>
                                            </p:txEl>
                                          </p:spTgt>
                                        </p:tgtEl>
                                        <p:attrNameLst>
                                          <p:attrName>style.visibility</p:attrName>
                                        </p:attrNameLst>
                                      </p:cBhvr>
                                      <p:to>
                                        <p:strVal val="visible"/>
                                      </p:to>
                                    </p:set>
                                    <p:animEffect transition="in" filter="fade">
                                      <p:cBhvr>
                                        <p:cTn id="7" dur="1000"/>
                                        <p:tgtEl>
                                          <p:spTgt spid="60420">
                                            <p:txEl>
                                              <p:pRg st="0" end="0"/>
                                            </p:txEl>
                                          </p:spTgt>
                                        </p:tgtEl>
                                      </p:cBhvr>
                                    </p:animEffect>
                                    <p:anim calcmode="lin" valueType="num">
                                      <p:cBhvr>
                                        <p:cTn id="8" dur="1000" fill="hold"/>
                                        <p:tgtEl>
                                          <p:spTgt spid="6042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042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60420">
                                            <p:txEl>
                                              <p:pRg st="1" end="1"/>
                                            </p:txEl>
                                          </p:spTgt>
                                        </p:tgtEl>
                                        <p:attrNameLst>
                                          <p:attrName>style.visibility</p:attrName>
                                        </p:attrNameLst>
                                      </p:cBhvr>
                                      <p:to>
                                        <p:strVal val="visible"/>
                                      </p:to>
                                    </p:set>
                                    <p:animEffect transition="in" filter="fade">
                                      <p:cBhvr>
                                        <p:cTn id="14" dur="1000"/>
                                        <p:tgtEl>
                                          <p:spTgt spid="60420">
                                            <p:txEl>
                                              <p:pRg st="1" end="1"/>
                                            </p:txEl>
                                          </p:spTgt>
                                        </p:tgtEl>
                                      </p:cBhvr>
                                    </p:animEffect>
                                    <p:anim calcmode="lin" valueType="num">
                                      <p:cBhvr>
                                        <p:cTn id="15" dur="1000" fill="hold"/>
                                        <p:tgtEl>
                                          <p:spTgt spid="60420">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0420">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0"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8" name="Rectangle 4"/>
          <p:cNvSpPr>
            <a:spLocks noGrp="1" noChangeArrowheads="1"/>
          </p:cNvSpPr>
          <p:nvPr>
            <p:ph type="body" sz="half" idx="2"/>
          </p:nvPr>
        </p:nvSpPr>
        <p:spPr>
          <a:xfrm>
            <a:off x="0" y="0"/>
            <a:ext cx="9144000" cy="6858000"/>
          </a:xfrm>
          <a:solidFill>
            <a:srgbClr val="99FF66"/>
          </a:solidFill>
        </p:spPr>
        <p:txBody>
          <a:bodyPr/>
          <a:lstStyle/>
          <a:p>
            <a:pPr lvl="2">
              <a:buFontTx/>
              <a:buNone/>
            </a:pPr>
            <a:r>
              <a:rPr lang="tr-TR" sz="3000" b="1">
                <a:solidFill>
                  <a:srgbClr val="000000"/>
                </a:solidFill>
                <a:latin typeface="Comic Sans MS" pitchFamily="66" charset="0"/>
              </a:rPr>
              <a:t>NASIL  TEKRAR  ETMELİSİNİZ ?</a:t>
            </a:r>
          </a:p>
          <a:p>
            <a:r>
              <a:rPr lang="tr-TR" sz="3000" b="1">
                <a:solidFill>
                  <a:srgbClr val="000000"/>
                </a:solidFill>
                <a:latin typeface="Comic Sans MS" pitchFamily="66" charset="0"/>
              </a:rPr>
              <a:t>- İLK      TEKRAR: 30-40 dakikalık  bir öğrenme seansı sonunda yapılmalı ve 10 dakika sürmelidir.</a:t>
            </a:r>
          </a:p>
          <a:p>
            <a:r>
              <a:rPr lang="tr-TR" sz="3000" b="1">
                <a:solidFill>
                  <a:srgbClr val="000000"/>
                </a:solidFill>
                <a:latin typeface="Comic Sans MS" pitchFamily="66" charset="0"/>
              </a:rPr>
              <a:t>- İKİNCİ   TEKRAR: İlk tekrarın yapıldığı  günün akşamı uyumadan önce ve sabah kahvaltı yapmadan önce   yapılmalı.</a:t>
            </a:r>
          </a:p>
          <a:p>
            <a:r>
              <a:rPr lang="tr-TR" sz="3000" b="1">
                <a:solidFill>
                  <a:srgbClr val="000000"/>
                </a:solidFill>
                <a:latin typeface="Comic Sans MS" pitchFamily="66" charset="0"/>
              </a:rPr>
              <a:t>- ÜÇÜNCÜ   TEKRAR: Öğrenmeden sonraki birinci  haftanın sonunda yapılır. Bu tekrar bilgilerin bir ay süreyle  hatırlanmasını sağlar.</a:t>
            </a:r>
          </a:p>
          <a:p>
            <a:r>
              <a:rPr lang="tr-TR" sz="3000" b="1">
                <a:solidFill>
                  <a:srgbClr val="000000"/>
                </a:solidFill>
                <a:latin typeface="Comic Sans MS" pitchFamily="66" charset="0"/>
              </a:rPr>
              <a:t>- DÖRDÜNCÜ TEKRAR: Öğrenmeden yaklaşık bir ay sonra yapılır. Bu  tekrar  bilginin çok  daha uzun  süre sağlıklı olarak hatırlanmasını sağlar.	</a:t>
            </a:r>
            <a:endParaRPr lang="tr-TR" sz="3000">
              <a:solidFill>
                <a:srgbClr val="000000"/>
              </a:solidFill>
              <a:latin typeface="Comic Sans MS" pitchFamily="66"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4" presetClass="entr" presetSubtype="0" fill="hold" grpId="0" nodeType="clickEffect">
                                  <p:stCondLst>
                                    <p:cond delay="0"/>
                                  </p:stCondLst>
                                  <p:childTnLst>
                                    <p:set>
                                      <p:cBhvr>
                                        <p:cTn id="6" dur="1" fill="hold">
                                          <p:stCondLst>
                                            <p:cond delay="0"/>
                                          </p:stCondLst>
                                        </p:cTn>
                                        <p:tgtEl>
                                          <p:spTgt spid="62468">
                                            <p:txEl>
                                              <p:pRg st="0" end="0"/>
                                            </p:txEl>
                                          </p:spTgt>
                                        </p:tgtEl>
                                        <p:attrNameLst>
                                          <p:attrName>style.visibility</p:attrName>
                                        </p:attrNameLst>
                                      </p:cBhvr>
                                      <p:to>
                                        <p:strVal val="visible"/>
                                      </p:to>
                                    </p:set>
                                    <p:animEffect transition="in" filter="fade">
                                      <p:cBhvr>
                                        <p:cTn id="7" dur="500"/>
                                        <p:tgtEl>
                                          <p:spTgt spid="62468">
                                            <p:txEl>
                                              <p:pRg st="0" end="0"/>
                                            </p:txEl>
                                          </p:spTgt>
                                        </p:tgtEl>
                                      </p:cBhvr>
                                    </p:animEffect>
                                    <p:anim calcmode="lin" valueType="num">
                                      <p:cBhvr>
                                        <p:cTn id="8" dur="500" fill="hold"/>
                                        <p:tgtEl>
                                          <p:spTgt spid="62468">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2468">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62468">
                                            <p:txEl>
                                              <p:pRg st="1" end="1"/>
                                            </p:txEl>
                                          </p:spTgt>
                                        </p:tgtEl>
                                        <p:attrNameLst>
                                          <p:attrName>style.visibility</p:attrName>
                                        </p:attrNameLst>
                                      </p:cBhvr>
                                      <p:to>
                                        <p:strVal val="visible"/>
                                      </p:to>
                                    </p:set>
                                    <p:animEffect transition="in" filter="fade">
                                      <p:cBhvr>
                                        <p:cTn id="14" dur="500"/>
                                        <p:tgtEl>
                                          <p:spTgt spid="62468">
                                            <p:txEl>
                                              <p:pRg st="1" end="1"/>
                                            </p:txEl>
                                          </p:spTgt>
                                        </p:tgtEl>
                                      </p:cBhvr>
                                    </p:animEffect>
                                    <p:anim calcmode="lin" valueType="num">
                                      <p:cBhvr>
                                        <p:cTn id="15" dur="500" fill="hold"/>
                                        <p:tgtEl>
                                          <p:spTgt spid="62468">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62468">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62468">
                                            <p:txEl>
                                              <p:pRg st="2" end="2"/>
                                            </p:txEl>
                                          </p:spTgt>
                                        </p:tgtEl>
                                        <p:attrNameLst>
                                          <p:attrName>style.visibility</p:attrName>
                                        </p:attrNameLst>
                                      </p:cBhvr>
                                      <p:to>
                                        <p:strVal val="visible"/>
                                      </p:to>
                                    </p:set>
                                    <p:animEffect transition="in" filter="fade">
                                      <p:cBhvr>
                                        <p:cTn id="21" dur="500"/>
                                        <p:tgtEl>
                                          <p:spTgt spid="62468">
                                            <p:txEl>
                                              <p:pRg st="2" end="2"/>
                                            </p:txEl>
                                          </p:spTgt>
                                        </p:tgtEl>
                                      </p:cBhvr>
                                    </p:animEffect>
                                    <p:anim calcmode="lin" valueType="num">
                                      <p:cBhvr>
                                        <p:cTn id="22" dur="500" fill="hold"/>
                                        <p:tgtEl>
                                          <p:spTgt spid="62468">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62468">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62468">
                                            <p:txEl>
                                              <p:pRg st="3" end="3"/>
                                            </p:txEl>
                                          </p:spTgt>
                                        </p:tgtEl>
                                        <p:attrNameLst>
                                          <p:attrName>style.visibility</p:attrName>
                                        </p:attrNameLst>
                                      </p:cBhvr>
                                      <p:to>
                                        <p:strVal val="visible"/>
                                      </p:to>
                                    </p:set>
                                    <p:animEffect transition="in" filter="fade">
                                      <p:cBhvr>
                                        <p:cTn id="28" dur="500"/>
                                        <p:tgtEl>
                                          <p:spTgt spid="62468">
                                            <p:txEl>
                                              <p:pRg st="3" end="3"/>
                                            </p:txEl>
                                          </p:spTgt>
                                        </p:tgtEl>
                                      </p:cBhvr>
                                    </p:animEffect>
                                    <p:anim calcmode="lin" valueType="num">
                                      <p:cBhvr>
                                        <p:cTn id="29" dur="500" fill="hold"/>
                                        <p:tgtEl>
                                          <p:spTgt spid="62468">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62468">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62468">
                                            <p:txEl>
                                              <p:pRg st="4" end="4"/>
                                            </p:txEl>
                                          </p:spTgt>
                                        </p:tgtEl>
                                        <p:attrNameLst>
                                          <p:attrName>style.visibility</p:attrName>
                                        </p:attrNameLst>
                                      </p:cBhvr>
                                      <p:to>
                                        <p:strVal val="visible"/>
                                      </p:to>
                                    </p:set>
                                    <p:animEffect transition="in" filter="fade">
                                      <p:cBhvr>
                                        <p:cTn id="35" dur="500"/>
                                        <p:tgtEl>
                                          <p:spTgt spid="62468">
                                            <p:txEl>
                                              <p:pRg st="4" end="4"/>
                                            </p:txEl>
                                          </p:spTgt>
                                        </p:tgtEl>
                                      </p:cBhvr>
                                    </p:animEffect>
                                    <p:anim calcmode="lin" valueType="num">
                                      <p:cBhvr>
                                        <p:cTn id="36" dur="500" fill="hold"/>
                                        <p:tgtEl>
                                          <p:spTgt spid="62468">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62468">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8"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3810000" y="0"/>
            <a:ext cx="5334000" cy="6858000"/>
          </a:xfrm>
          <a:gradFill rotWithShape="0">
            <a:gsLst>
              <a:gs pos="0">
                <a:srgbClr val="FFCC99"/>
              </a:gs>
              <a:gs pos="100000">
                <a:srgbClr val="FFFF00"/>
              </a:gs>
            </a:gsLst>
            <a:path path="shape">
              <a:fillToRect l="50000" t="50000" r="50000" b="50000"/>
            </a:path>
          </a:gradFill>
        </p:spPr>
        <p:txBody>
          <a:bodyPr/>
          <a:lstStyle/>
          <a:p>
            <a:r>
              <a:rPr lang="tr-TR" sz="2800" b="1">
                <a:latin typeface="Comic Sans MS" pitchFamily="66" charset="0"/>
              </a:rPr>
              <a:t>Öğrenmeye karşı istekli ve kararlı olma.</a:t>
            </a:r>
          </a:p>
          <a:p>
            <a:r>
              <a:rPr lang="tr-TR" sz="2800" b="1">
                <a:latin typeface="Comic Sans MS" pitchFamily="66" charset="0"/>
              </a:rPr>
              <a:t>Öğrenme için gerekli yeteneklere sahip olma.</a:t>
            </a:r>
          </a:p>
          <a:p>
            <a:r>
              <a:rPr lang="tr-TR" sz="2800" b="1">
                <a:latin typeface="Comic Sans MS" pitchFamily="66" charset="0"/>
              </a:rPr>
              <a:t>Yeteneklerinize uygun bir çalışma sistematiği geliştirerek, sistematik içerisinde olumlu ders çalışma alışkanlığı kazanma.</a:t>
            </a:r>
          </a:p>
          <a:p>
            <a:r>
              <a:rPr lang="tr-TR" sz="2800" b="1">
                <a:latin typeface="Comic Sans MS" pitchFamily="66" charset="0"/>
              </a:rPr>
              <a:t>Her bireyin kişilik yapısı ve algılama özellikleri birbirinden farklı olduğundan geliştirilecek bu sistematik bireyin kendi şartlarına uygun olmalıdır</a:t>
            </a:r>
            <a:r>
              <a:rPr lang="tr-TR" sz="2800">
                <a:latin typeface="Comic Sans MS" pitchFamily="66" charset="0"/>
              </a:rPr>
              <a:t>.</a:t>
            </a:r>
          </a:p>
        </p:txBody>
      </p:sp>
      <p:pic>
        <p:nvPicPr>
          <p:cNvPr id="4100" name="Picture 4" descr="fotoalbumu"/>
          <p:cNvPicPr>
            <a:picLocks noChangeAspect="1" noChangeArrowheads="1"/>
          </p:cNvPicPr>
          <p:nvPr/>
        </p:nvPicPr>
        <p:blipFill>
          <a:blip r:embed="rId2" cstate="print"/>
          <a:srcRect/>
          <a:stretch>
            <a:fillRect/>
          </a:stretch>
        </p:blipFill>
        <p:spPr bwMode="auto">
          <a:xfrm>
            <a:off x="0" y="0"/>
            <a:ext cx="3810000" cy="6858000"/>
          </a:xfrm>
          <a:prstGeom prst="rect">
            <a:avLst/>
          </a:prstGeom>
          <a:noFill/>
        </p:spPr>
      </p:pic>
      <p:sp>
        <p:nvSpPr>
          <p:cNvPr id="4098" name="Rectangle 2"/>
          <p:cNvSpPr>
            <a:spLocks noGrp="1" noChangeArrowheads="1"/>
          </p:cNvSpPr>
          <p:nvPr>
            <p:ph type="title"/>
          </p:nvPr>
        </p:nvSpPr>
        <p:spPr>
          <a:xfrm>
            <a:off x="0" y="0"/>
            <a:ext cx="3886200" cy="2438400"/>
          </a:xfrm>
          <a:gradFill rotWithShape="0">
            <a:gsLst>
              <a:gs pos="0">
                <a:srgbClr val="FFFF00"/>
              </a:gs>
              <a:gs pos="100000">
                <a:srgbClr val="FFFFFF"/>
              </a:gs>
            </a:gsLst>
            <a:path path="shape">
              <a:fillToRect l="50000" t="50000" r="50000" b="50000"/>
            </a:path>
          </a:gradFill>
        </p:spPr>
        <p:txBody>
          <a:bodyPr>
            <a:normAutofit fontScale="90000"/>
          </a:bodyPr>
          <a:lstStyle/>
          <a:p>
            <a:r>
              <a:rPr lang="tr-TR" sz="3000" b="1">
                <a:solidFill>
                  <a:srgbClr val="FF0000"/>
                </a:solidFill>
                <a:latin typeface="Comic Sans MS" pitchFamily="66" charset="0"/>
              </a:rPr>
              <a:t>ÖĞRENMEDE BAŞARIYI ETKİLEYEN EN ÖNEMLİ FAKTÖRLER.</a:t>
            </a:r>
            <a:r>
              <a:rPr lang="tr-TR" sz="4000"/>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098">
                                            <p:txEl>
                                              <p:charRg st="4294967295" end="4294967295"/>
                                            </p:txEl>
                                          </p:spTgt>
                                        </p:tgtEl>
                                        <p:attrNameLst>
                                          <p:attrName>style.visibility</p:attrName>
                                        </p:attrNameLst>
                                      </p:cBhvr>
                                      <p:to>
                                        <p:strVal val="visible"/>
                                      </p:to>
                                    </p:set>
                                    <p:anim calcmode="lin" valueType="num">
                                      <p:cBhvr>
                                        <p:cTn id="7" dur="1000" fill="hold"/>
                                        <p:tgtEl>
                                          <p:spTgt spid="4098">
                                            <p:txEl>
                                              <p:charRg st="4294967295" end="4294967295"/>
                                            </p:txEl>
                                          </p:spTgt>
                                        </p:tgtEl>
                                        <p:attrNameLst>
                                          <p:attrName>ppt_x</p:attrName>
                                        </p:attrNameLst>
                                      </p:cBhvr>
                                      <p:tavLst>
                                        <p:tav tm="0">
                                          <p:val>
                                            <p:strVal val="#ppt_x-.2"/>
                                          </p:val>
                                        </p:tav>
                                        <p:tav tm="100000">
                                          <p:val>
                                            <p:strVal val="#ppt_x"/>
                                          </p:val>
                                        </p:tav>
                                      </p:tavLst>
                                    </p:anim>
                                    <p:anim calcmode="lin" valueType="num">
                                      <p:cBhvr>
                                        <p:cTn id="8" dur="1000" fill="hold"/>
                                        <p:tgtEl>
                                          <p:spTgt spid="4098">
                                            <p:txEl>
                                              <p:charRg st="4294967295" end="4294967295"/>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4098">
                                            <p:txEl>
                                              <p:charRg st="4294967295" end="4294967295"/>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4099">
                                            <p:txEl>
                                              <p:pRg st="0" end="0"/>
                                            </p:txEl>
                                          </p:spTgt>
                                        </p:tgtEl>
                                        <p:attrNameLst>
                                          <p:attrName>style.visibility</p:attrName>
                                        </p:attrNameLst>
                                      </p:cBhvr>
                                      <p:to>
                                        <p:strVal val="visible"/>
                                      </p:to>
                                    </p:set>
                                    <p:animEffect transition="in" filter="fade">
                                      <p:cBhvr>
                                        <p:cTn id="14" dur="500"/>
                                        <p:tgtEl>
                                          <p:spTgt spid="4099">
                                            <p:txEl>
                                              <p:pRg st="0" end="0"/>
                                            </p:txEl>
                                          </p:spTgt>
                                        </p:tgtEl>
                                      </p:cBhvr>
                                    </p:animEffect>
                                    <p:anim calcmode="lin" valueType="num">
                                      <p:cBhvr>
                                        <p:cTn id="15"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099">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4099">
                                            <p:txEl>
                                              <p:pRg st="1" end="1"/>
                                            </p:txEl>
                                          </p:spTgt>
                                        </p:tgtEl>
                                        <p:attrNameLst>
                                          <p:attrName>style.visibility</p:attrName>
                                        </p:attrNameLst>
                                      </p:cBhvr>
                                      <p:to>
                                        <p:strVal val="visible"/>
                                      </p:to>
                                    </p:set>
                                    <p:animEffect transition="in" filter="fade">
                                      <p:cBhvr>
                                        <p:cTn id="21" dur="500"/>
                                        <p:tgtEl>
                                          <p:spTgt spid="4099">
                                            <p:txEl>
                                              <p:pRg st="1" end="1"/>
                                            </p:txEl>
                                          </p:spTgt>
                                        </p:tgtEl>
                                      </p:cBhvr>
                                    </p:animEffect>
                                    <p:anim calcmode="lin" valueType="num">
                                      <p:cBhvr>
                                        <p:cTn id="22"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4099">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4099">
                                            <p:txEl>
                                              <p:pRg st="2" end="2"/>
                                            </p:txEl>
                                          </p:spTgt>
                                        </p:tgtEl>
                                        <p:attrNameLst>
                                          <p:attrName>style.visibility</p:attrName>
                                        </p:attrNameLst>
                                      </p:cBhvr>
                                      <p:to>
                                        <p:strVal val="visible"/>
                                      </p:to>
                                    </p:set>
                                    <p:animEffect transition="in" filter="fade">
                                      <p:cBhvr>
                                        <p:cTn id="28" dur="500"/>
                                        <p:tgtEl>
                                          <p:spTgt spid="4099">
                                            <p:txEl>
                                              <p:pRg st="2" end="2"/>
                                            </p:txEl>
                                          </p:spTgt>
                                        </p:tgtEl>
                                      </p:cBhvr>
                                    </p:animEffect>
                                    <p:anim calcmode="lin" valueType="num">
                                      <p:cBhvr>
                                        <p:cTn id="2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4099">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4099">
                                            <p:txEl>
                                              <p:pRg st="3" end="3"/>
                                            </p:txEl>
                                          </p:spTgt>
                                        </p:tgtEl>
                                        <p:attrNameLst>
                                          <p:attrName>style.visibility</p:attrName>
                                        </p:attrNameLst>
                                      </p:cBhvr>
                                      <p:to>
                                        <p:strVal val="visible"/>
                                      </p:to>
                                    </p:set>
                                    <p:animEffect transition="in" filter="fade">
                                      <p:cBhvr>
                                        <p:cTn id="35" dur="500"/>
                                        <p:tgtEl>
                                          <p:spTgt spid="4099">
                                            <p:txEl>
                                              <p:pRg st="3" end="3"/>
                                            </p:txEl>
                                          </p:spTgt>
                                        </p:tgtEl>
                                      </p:cBhvr>
                                    </p:animEffect>
                                    <p:anim calcmode="lin" valueType="num">
                                      <p:cBhvr>
                                        <p:cTn id="36"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4099">
                                            <p:txEl>
                                              <p:pRg st="3" end="3"/>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P spid="4098" grpId="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8613" name="Picture 5" descr="fit187"/>
          <p:cNvPicPr>
            <a:picLocks noChangeAspect="1" noChangeArrowheads="1"/>
          </p:cNvPicPr>
          <p:nvPr/>
        </p:nvPicPr>
        <p:blipFill>
          <a:blip r:embed="rId2" cstate="print"/>
          <a:srcRect/>
          <a:stretch>
            <a:fillRect/>
          </a:stretch>
        </p:blipFill>
        <p:spPr bwMode="auto">
          <a:xfrm>
            <a:off x="0" y="0"/>
            <a:ext cx="9144000" cy="5943600"/>
          </a:xfrm>
          <a:prstGeom prst="rect">
            <a:avLst/>
          </a:prstGeom>
          <a:gradFill rotWithShape="0">
            <a:gsLst>
              <a:gs pos="0">
                <a:srgbClr val="99FF66"/>
              </a:gs>
              <a:gs pos="50000">
                <a:srgbClr val="FFFF66"/>
              </a:gs>
              <a:gs pos="100000">
                <a:srgbClr val="99FF66"/>
              </a:gs>
            </a:gsLst>
            <a:lin ang="5400000" scaled="1"/>
          </a:gradFill>
          <a:ln w="9525">
            <a:solidFill>
              <a:srgbClr val="000000"/>
            </a:solidFill>
            <a:miter lim="800000"/>
            <a:headEnd/>
            <a:tailEnd/>
          </a:ln>
        </p:spPr>
      </p:pic>
      <p:sp>
        <p:nvSpPr>
          <p:cNvPr id="68612" name="Rectangle 4"/>
          <p:cNvSpPr>
            <a:spLocks noGrp="1" noChangeArrowheads="1"/>
          </p:cNvSpPr>
          <p:nvPr>
            <p:ph type="body" sz="half" idx="2"/>
          </p:nvPr>
        </p:nvSpPr>
        <p:spPr>
          <a:xfrm>
            <a:off x="0" y="4114800"/>
            <a:ext cx="9144000" cy="2743200"/>
          </a:xfrm>
          <a:gradFill rotWithShape="0">
            <a:gsLst>
              <a:gs pos="0">
                <a:srgbClr val="00FFFF">
                  <a:gamma/>
                  <a:tint val="33333"/>
                  <a:invGamma/>
                </a:srgbClr>
              </a:gs>
              <a:gs pos="50000">
                <a:srgbClr val="00FFFF"/>
              </a:gs>
              <a:gs pos="100000">
                <a:srgbClr val="00FFFF">
                  <a:gamma/>
                  <a:tint val="33333"/>
                  <a:invGamma/>
                </a:srgbClr>
              </a:gs>
            </a:gsLst>
            <a:lin ang="5400000" scaled="1"/>
          </a:gradFill>
        </p:spPr>
        <p:txBody>
          <a:bodyPr/>
          <a:lstStyle/>
          <a:p>
            <a:pPr algn="just"/>
            <a:r>
              <a:rPr lang="tr-TR" sz="2600">
                <a:solidFill>
                  <a:srgbClr val="000000"/>
                </a:solidFill>
                <a:latin typeface="Comic Sans MS" pitchFamily="66" charset="0"/>
              </a:rPr>
              <a:t>Öğrenme üzerinde en az bozucu etki  yapan etkinlik uykudur. Bu nedenle yatmadan  önce 15-20 dakika özgün çalışılan konular tekrar edilir ve sabahleyin de  bu konular 15-20 dakikalık  bir süre tekrar edilirse; çalışılan  konunun uzun süre  hatırlanabilmesi  için önemli bir avantaj sağlanmış olur.</a:t>
            </a:r>
          </a:p>
        </p:txBody>
      </p:sp>
      <p:sp>
        <p:nvSpPr>
          <p:cNvPr id="68614" name="AutoShape 6"/>
          <p:cNvSpPr>
            <a:spLocks noChangeArrowheads="1"/>
          </p:cNvSpPr>
          <p:nvPr/>
        </p:nvSpPr>
        <p:spPr bwMode="auto">
          <a:xfrm>
            <a:off x="3962400" y="0"/>
            <a:ext cx="5181600" cy="1295400"/>
          </a:xfrm>
          <a:prstGeom prst="wedgeRectCallout">
            <a:avLst>
              <a:gd name="adj1" fmla="val -42097"/>
              <a:gd name="adj2" fmla="val 77694"/>
            </a:avLst>
          </a:prstGeom>
          <a:gradFill rotWithShape="0">
            <a:gsLst>
              <a:gs pos="0">
                <a:srgbClr val="00FFFF"/>
              </a:gs>
              <a:gs pos="100000">
                <a:srgbClr val="00FFFF">
                  <a:gamma/>
                  <a:tint val="33333"/>
                  <a:invGamma/>
                </a:srgbClr>
              </a:gs>
            </a:gsLst>
            <a:path path="rect">
              <a:fillToRect l="50000" t="50000" r="50000" b="50000"/>
            </a:path>
          </a:gradFill>
          <a:ln w="57150">
            <a:solidFill>
              <a:srgbClr val="000000"/>
            </a:solidFill>
            <a:miter lim="800000"/>
            <a:headEnd/>
            <a:tailEnd/>
          </a:ln>
          <a:effectLst/>
        </p:spPr>
        <p:txBody>
          <a:bodyPr wrap="none" anchor="ctr"/>
          <a:lstStyle/>
          <a:p>
            <a:pPr algn="ctr"/>
            <a:r>
              <a:rPr lang="tr-TR" b="1">
                <a:solidFill>
                  <a:srgbClr val="000000"/>
                </a:solidFill>
                <a:effectLst/>
                <a:latin typeface="Comic Sans MS" pitchFamily="66" charset="0"/>
              </a:rPr>
              <a:t>UYUMADAN ÖNCE</a:t>
            </a:r>
          </a:p>
          <a:p>
            <a:pPr algn="ctr"/>
            <a:r>
              <a:rPr lang="tr-TR" b="1">
                <a:solidFill>
                  <a:srgbClr val="000000"/>
                </a:solidFill>
                <a:effectLst/>
                <a:latin typeface="Comic Sans MS" pitchFamily="66" charset="0"/>
              </a:rPr>
              <a:t>TEKRAR EDİLEN BİLGİLER </a:t>
            </a:r>
          </a:p>
          <a:p>
            <a:pPr algn="ctr"/>
            <a:r>
              <a:rPr lang="tr-TR" b="1">
                <a:solidFill>
                  <a:srgbClr val="000000"/>
                </a:solidFill>
                <a:effectLst/>
                <a:latin typeface="Comic Sans MS" pitchFamily="66" charset="0"/>
              </a:rPr>
              <a:t>HAFIZANDA KALIYORMUŞ KIZIM</a:t>
            </a:r>
            <a:endParaRPr lang="tr-TR">
              <a:effectLst>
                <a:outerShdw blurRad="38100" dist="38100" dir="2700000" algn="tl">
                  <a:srgbClr val="000000"/>
                </a:outerShdw>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8612">
                                            <p:txEl>
                                              <p:pRg st="0" end="0"/>
                                            </p:txEl>
                                          </p:spTgt>
                                        </p:tgtEl>
                                        <p:attrNameLst>
                                          <p:attrName>style.visibility</p:attrName>
                                        </p:attrNameLst>
                                      </p:cBhvr>
                                      <p:to>
                                        <p:strVal val="visible"/>
                                      </p:to>
                                    </p:set>
                                    <p:animEffect transition="in" filter="randombar(horizontal)">
                                      <p:cBhvr>
                                        <p:cTn id="7" dur="500"/>
                                        <p:tgtEl>
                                          <p:spTgt spid="686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2"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body" idx="1"/>
          </p:nvPr>
        </p:nvSpPr>
        <p:spPr>
          <a:xfrm>
            <a:off x="304800" y="381000"/>
            <a:ext cx="3962400" cy="5486400"/>
          </a:xfrm>
        </p:spPr>
        <p:txBody>
          <a:bodyPr/>
          <a:lstStyle/>
          <a:p>
            <a:pPr>
              <a:buFont typeface="Monotype Sorts" pitchFamily="2" charset="2"/>
              <a:buNone/>
            </a:pPr>
            <a:r>
              <a:rPr lang="tr-TR" sz="2800" b="1" i="1">
                <a:solidFill>
                  <a:srgbClr val="CC3300"/>
                </a:solidFill>
              </a:rPr>
              <a:t>	</a:t>
            </a:r>
            <a:r>
              <a:rPr lang="tr-TR" sz="2800" b="1">
                <a:solidFill>
                  <a:schemeClr val="hlink"/>
                </a:solidFill>
              </a:rPr>
              <a:t>Thomas EDİSON</a:t>
            </a:r>
            <a:r>
              <a:rPr lang="tr-TR" sz="2800" b="1" i="1">
                <a:solidFill>
                  <a:srgbClr val="CC3300"/>
                </a:solidFill>
              </a:rPr>
              <a:t> elektrik ampulünü çalıştırmak için tam 2000 farklı madde denemiş, ama hiçbirisi işe yaramamıştı. Bilim adamının yardımcısı aylar süren bu çabaları sızlanarak şikayet etti.  </a:t>
            </a:r>
          </a:p>
        </p:txBody>
      </p:sp>
      <p:pic>
        <p:nvPicPr>
          <p:cNvPr id="90115" name="Picture 3" descr="j0173999"/>
          <p:cNvPicPr>
            <a:picLocks noChangeAspect="1" noChangeArrowheads="1" noCrop="1"/>
          </p:cNvPicPr>
          <p:nvPr/>
        </p:nvPicPr>
        <p:blipFill>
          <a:blip r:embed="rId3" cstate="print"/>
          <a:srcRect/>
          <a:stretch>
            <a:fillRect/>
          </a:stretch>
        </p:blipFill>
        <p:spPr bwMode="auto">
          <a:xfrm>
            <a:off x="3048000" y="5486400"/>
            <a:ext cx="1109663" cy="1143000"/>
          </a:xfrm>
          <a:prstGeom prst="rect">
            <a:avLst/>
          </a:prstGeom>
          <a:noFill/>
        </p:spPr>
      </p:pic>
      <p:pic>
        <p:nvPicPr>
          <p:cNvPr id="90116" name="Picture 4" descr="century_enr">
            <a:hlinkClick r:id="rId4"/>
          </p:cNvPr>
          <p:cNvPicPr>
            <a:picLocks noChangeAspect="1" noChangeArrowheads="1"/>
          </p:cNvPicPr>
          <p:nvPr/>
        </p:nvPicPr>
        <p:blipFill>
          <a:blip r:embed="rId5" cstate="print"/>
          <a:srcRect/>
          <a:stretch>
            <a:fillRect/>
          </a:stretch>
        </p:blipFill>
        <p:spPr bwMode="auto">
          <a:xfrm>
            <a:off x="4267200" y="381000"/>
            <a:ext cx="4640263" cy="5799138"/>
          </a:xfrm>
          <a:prstGeom prst="rect">
            <a:avLst/>
          </a:prstGeom>
          <a:noFill/>
        </p:spPr>
      </p:pic>
      <p:pic>
        <p:nvPicPr>
          <p:cNvPr id="90117" name="Picture 5" descr="j0173999"/>
          <p:cNvPicPr>
            <a:picLocks noChangeAspect="1" noChangeArrowheads="1" noCrop="1"/>
          </p:cNvPicPr>
          <p:nvPr/>
        </p:nvPicPr>
        <p:blipFill>
          <a:blip r:embed="rId3" cstate="print"/>
          <a:srcRect/>
          <a:stretch>
            <a:fillRect/>
          </a:stretch>
        </p:blipFill>
        <p:spPr bwMode="auto">
          <a:xfrm>
            <a:off x="381000" y="5486400"/>
            <a:ext cx="1109663" cy="1143000"/>
          </a:xfrm>
          <a:prstGeom prst="rect">
            <a:avLst/>
          </a:prstGeom>
          <a:noFill/>
        </p:spPr>
      </p:pic>
      <p:pic>
        <p:nvPicPr>
          <p:cNvPr id="90118" name="Picture 6" descr="j0173999"/>
          <p:cNvPicPr>
            <a:picLocks noChangeAspect="1" noChangeArrowheads="1" noCrop="1"/>
          </p:cNvPicPr>
          <p:nvPr/>
        </p:nvPicPr>
        <p:blipFill>
          <a:blip r:embed="rId3" cstate="print"/>
          <a:srcRect/>
          <a:stretch>
            <a:fillRect/>
          </a:stretch>
        </p:blipFill>
        <p:spPr bwMode="auto">
          <a:xfrm>
            <a:off x="1752600" y="5486400"/>
            <a:ext cx="1109663" cy="1143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body" sz="half" idx="1"/>
          </p:nvPr>
        </p:nvSpPr>
        <p:spPr>
          <a:xfrm>
            <a:off x="250825" y="4724400"/>
            <a:ext cx="4465638" cy="1296988"/>
          </a:xfrm>
        </p:spPr>
        <p:txBody>
          <a:bodyPr/>
          <a:lstStyle/>
          <a:p>
            <a:pPr>
              <a:buFont typeface="Monotype Sorts" pitchFamily="2" charset="2"/>
              <a:buNone/>
            </a:pPr>
            <a:r>
              <a:rPr lang="tr-TR" sz="2800" b="1">
                <a:solidFill>
                  <a:srgbClr val="FF0000"/>
                </a:solidFill>
              </a:rPr>
              <a:t>Çalışmayı da ancak</a:t>
            </a:r>
          </a:p>
          <a:p>
            <a:pPr>
              <a:buFont typeface="Monotype Sorts" pitchFamily="2" charset="2"/>
              <a:buNone/>
            </a:pPr>
            <a:r>
              <a:rPr lang="tr-TR" sz="2800" b="1">
                <a:solidFill>
                  <a:srgbClr val="FF0000"/>
                </a:solidFill>
              </a:rPr>
              <a:t>Çalışarak…</a:t>
            </a:r>
          </a:p>
        </p:txBody>
      </p:sp>
      <p:pic>
        <p:nvPicPr>
          <p:cNvPr id="83971" name="Picture 3" descr="j0344948"/>
          <p:cNvPicPr>
            <a:picLocks noGrp="1" noChangeAspect="1" noChangeArrowheads="1"/>
          </p:cNvPicPr>
          <p:nvPr>
            <p:ph sz="quarter" idx="2"/>
          </p:nvPr>
        </p:nvPicPr>
        <p:blipFill>
          <a:blip r:embed="rId3" cstate="print"/>
          <a:srcRect/>
          <a:stretch>
            <a:fillRect/>
          </a:stretch>
        </p:blipFill>
        <p:spPr>
          <a:xfrm>
            <a:off x="6611938" y="0"/>
            <a:ext cx="2532062" cy="3644900"/>
          </a:xfrm>
          <a:noFill/>
          <a:ln/>
        </p:spPr>
      </p:pic>
      <p:pic>
        <p:nvPicPr>
          <p:cNvPr id="83972" name="Picture 4"/>
          <p:cNvPicPr>
            <a:picLocks noGrp="1" noChangeAspect="1" noChangeArrowheads="1"/>
          </p:cNvPicPr>
          <p:nvPr>
            <p:ph sz="quarter" idx="3"/>
          </p:nvPr>
        </p:nvPicPr>
        <p:blipFill>
          <a:blip r:embed="rId4" cstate="print"/>
          <a:srcRect/>
          <a:stretch>
            <a:fillRect/>
          </a:stretch>
        </p:blipFill>
        <p:spPr>
          <a:xfrm>
            <a:off x="3995738" y="3581400"/>
            <a:ext cx="4843462" cy="3151188"/>
          </a:xfrm>
          <a:noFill/>
          <a:ln/>
        </p:spPr>
      </p:pic>
      <p:sp>
        <p:nvSpPr>
          <p:cNvPr id="83973" name="Rectangle 5"/>
          <p:cNvSpPr>
            <a:spLocks noChangeArrowheads="1"/>
          </p:cNvSpPr>
          <p:nvPr/>
        </p:nvSpPr>
        <p:spPr bwMode="auto">
          <a:xfrm>
            <a:off x="3708400" y="260350"/>
            <a:ext cx="4038600" cy="3886200"/>
          </a:xfrm>
          <a:prstGeom prst="rect">
            <a:avLst/>
          </a:prstGeom>
          <a:noFill/>
          <a:ln w="9525">
            <a:noFill/>
            <a:miter lim="800000"/>
            <a:headEnd/>
            <a:tailEnd/>
          </a:ln>
          <a:effectLst/>
        </p:spPr>
        <p:txBody>
          <a:bodyPr/>
          <a:lstStyle/>
          <a:p>
            <a:pPr marL="342900" indent="-342900" eaLnBrk="0" hangingPunct="0">
              <a:spcBef>
                <a:spcPct val="20000"/>
              </a:spcBef>
              <a:buClr>
                <a:schemeClr val="bg2"/>
              </a:buClr>
              <a:buFont typeface="Monotype Sorts" pitchFamily="2" charset="2"/>
              <a:buNone/>
            </a:pPr>
            <a:r>
              <a:rPr kumimoji="1" lang="tr-TR" sz="2800" b="1">
                <a:solidFill>
                  <a:srgbClr val="FF0000"/>
                </a:solidFill>
                <a:effectLst/>
                <a:latin typeface="Times New Roman" pitchFamily="18" charset="0"/>
              </a:rPr>
              <a:t>Unutmayın Sevgiyi</a:t>
            </a:r>
          </a:p>
          <a:p>
            <a:pPr marL="342900" indent="-342900" eaLnBrk="0" hangingPunct="0">
              <a:spcBef>
                <a:spcPct val="20000"/>
              </a:spcBef>
              <a:buClr>
                <a:schemeClr val="bg2"/>
              </a:buClr>
              <a:buFont typeface="Monotype Sorts" pitchFamily="2" charset="2"/>
              <a:buNone/>
            </a:pPr>
            <a:r>
              <a:rPr kumimoji="1" lang="tr-TR" sz="2800" b="1">
                <a:solidFill>
                  <a:srgbClr val="FF0000"/>
                </a:solidFill>
                <a:effectLst/>
                <a:latin typeface="Times New Roman" pitchFamily="18" charset="0"/>
              </a:rPr>
              <a:t>ancak severek</a:t>
            </a:r>
          </a:p>
          <a:p>
            <a:pPr marL="342900" indent="-342900" eaLnBrk="0" hangingPunct="0">
              <a:spcBef>
                <a:spcPct val="20000"/>
              </a:spcBef>
              <a:buClr>
                <a:schemeClr val="bg2"/>
              </a:buClr>
              <a:buFont typeface="Monotype Sorts" pitchFamily="2" charset="2"/>
              <a:buNone/>
            </a:pPr>
            <a:r>
              <a:rPr kumimoji="1" lang="tr-TR" sz="2800" b="1">
                <a:solidFill>
                  <a:srgbClr val="FF0000"/>
                </a:solidFill>
                <a:effectLst/>
                <a:latin typeface="Times New Roman" pitchFamily="18" charset="0"/>
              </a:rPr>
              <a:t>Öğreniriz…</a:t>
            </a:r>
          </a:p>
        </p:txBody>
      </p:sp>
      <p:sp>
        <p:nvSpPr>
          <p:cNvPr id="83974" name="Rectangle 6"/>
          <p:cNvSpPr>
            <a:spLocks noChangeArrowheads="1"/>
          </p:cNvSpPr>
          <p:nvPr/>
        </p:nvSpPr>
        <p:spPr bwMode="auto">
          <a:xfrm>
            <a:off x="323850" y="908050"/>
            <a:ext cx="2952750" cy="1008063"/>
          </a:xfrm>
          <a:prstGeom prst="rect">
            <a:avLst/>
          </a:prstGeom>
          <a:noFill/>
          <a:ln w="9525">
            <a:noFill/>
            <a:miter lim="800000"/>
            <a:headEnd/>
            <a:tailEnd/>
          </a:ln>
          <a:effectLst/>
        </p:spPr>
        <p:txBody>
          <a:bodyPr/>
          <a:lstStyle/>
          <a:p>
            <a:pPr marL="342900" indent="-342900" eaLnBrk="0" hangingPunct="0">
              <a:spcBef>
                <a:spcPct val="20000"/>
              </a:spcBef>
              <a:buClr>
                <a:schemeClr val="bg2"/>
              </a:buClr>
              <a:buFont typeface="Monotype Sorts" pitchFamily="2" charset="2"/>
              <a:buNone/>
            </a:pPr>
            <a:r>
              <a:rPr kumimoji="1" lang="tr-TR" sz="2800" b="1">
                <a:solidFill>
                  <a:schemeClr val="accent2"/>
                </a:solidFill>
                <a:effectLst/>
                <a:latin typeface="Times New Roman" pitchFamily="18" charset="0"/>
              </a:rPr>
              <a:t> Unutmayın!</a:t>
            </a:r>
          </a:p>
        </p:txBody>
      </p:sp>
      <p:sp>
        <p:nvSpPr>
          <p:cNvPr id="83975" name="Rectangle 7"/>
          <p:cNvSpPr>
            <a:spLocks noChangeArrowheads="1"/>
          </p:cNvSpPr>
          <p:nvPr/>
        </p:nvSpPr>
        <p:spPr bwMode="auto">
          <a:xfrm>
            <a:off x="539750" y="1123950"/>
            <a:ext cx="2952750" cy="1008063"/>
          </a:xfrm>
          <a:prstGeom prst="rect">
            <a:avLst/>
          </a:prstGeom>
          <a:noFill/>
          <a:ln w="9525">
            <a:noFill/>
            <a:miter lim="800000"/>
            <a:headEnd/>
            <a:tailEnd/>
          </a:ln>
          <a:effectLst/>
        </p:spPr>
        <p:txBody>
          <a:bodyPr/>
          <a:lstStyle/>
          <a:p>
            <a:pPr marL="342900" indent="-342900" eaLnBrk="0" hangingPunct="0">
              <a:spcBef>
                <a:spcPct val="20000"/>
              </a:spcBef>
              <a:buClr>
                <a:schemeClr val="bg2"/>
              </a:buClr>
              <a:buFont typeface="Monotype Sorts" pitchFamily="2" charset="2"/>
              <a:buNone/>
            </a:pPr>
            <a:r>
              <a:rPr kumimoji="1" lang="tr-TR" sz="2800" b="1">
                <a:solidFill>
                  <a:schemeClr val="accent2"/>
                </a:solidFill>
                <a:effectLst/>
                <a:latin typeface="Times New Roman" pitchFamily="18" charset="0"/>
              </a:rPr>
              <a:t> </a:t>
            </a:r>
            <a:r>
              <a:rPr kumimoji="1" lang="tr-TR" sz="2800" b="1">
                <a:solidFill>
                  <a:srgbClr val="FF0000"/>
                </a:solidFill>
                <a:effectLst/>
                <a:latin typeface="Times New Roman" pitchFamily="18" charset="0"/>
              </a:rPr>
              <a:t>Unutmayın!</a:t>
            </a:r>
          </a:p>
        </p:txBody>
      </p:sp>
    </p:spTree>
  </p:cSld>
  <p:clrMapOvr>
    <a:masterClrMapping/>
  </p:clrMapOvr>
  <p:transition advClick="0" advTm="4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018" name="Picture 2" descr="bağımlılıklar 1,1"/>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9" name="Text Box 5"/>
          <p:cNvSpPr txBox="1">
            <a:spLocks noChangeArrowheads="1"/>
          </p:cNvSpPr>
          <p:nvPr/>
        </p:nvSpPr>
        <p:spPr bwMode="auto">
          <a:xfrm>
            <a:off x="973138" y="1773238"/>
            <a:ext cx="7200900" cy="366712"/>
          </a:xfrm>
          <a:prstGeom prst="rect">
            <a:avLst/>
          </a:prstGeom>
          <a:noFill/>
          <a:ln w="9525">
            <a:noFill/>
            <a:miter lim="800000"/>
            <a:headEnd/>
            <a:tailEnd/>
          </a:ln>
          <a:effectLst/>
        </p:spPr>
        <p:txBody>
          <a:bodyPr>
            <a:spAutoFit/>
          </a:bodyPr>
          <a:lstStyle/>
          <a:p>
            <a:pPr>
              <a:spcBef>
                <a:spcPct val="50000"/>
              </a:spcBef>
            </a:pPr>
            <a:endParaRPr lang="tr-TR" sz="1800">
              <a:effectLst/>
            </a:endParaRPr>
          </a:p>
        </p:txBody>
      </p:sp>
      <p:sp>
        <p:nvSpPr>
          <p:cNvPr id="6150" name="Text Box 6"/>
          <p:cNvSpPr txBox="1">
            <a:spLocks noChangeArrowheads="1"/>
          </p:cNvSpPr>
          <p:nvPr/>
        </p:nvSpPr>
        <p:spPr bwMode="auto">
          <a:xfrm>
            <a:off x="2339975" y="2565400"/>
            <a:ext cx="184150" cy="366713"/>
          </a:xfrm>
          <a:prstGeom prst="rect">
            <a:avLst/>
          </a:prstGeom>
          <a:noFill/>
          <a:ln w="9525">
            <a:noFill/>
            <a:miter lim="800000"/>
            <a:headEnd/>
            <a:tailEnd/>
          </a:ln>
          <a:effectLst/>
        </p:spPr>
        <p:txBody>
          <a:bodyPr>
            <a:spAutoFit/>
          </a:bodyPr>
          <a:lstStyle/>
          <a:p>
            <a:pPr>
              <a:spcBef>
                <a:spcPct val="50000"/>
              </a:spcBef>
            </a:pPr>
            <a:endParaRPr lang="tr-TR" sz="1800">
              <a:effectLst/>
            </a:endParaRPr>
          </a:p>
        </p:txBody>
      </p:sp>
      <p:sp>
        <p:nvSpPr>
          <p:cNvPr id="6151" name="Text Box 7"/>
          <p:cNvSpPr txBox="1">
            <a:spLocks noChangeArrowheads="1"/>
          </p:cNvSpPr>
          <p:nvPr/>
        </p:nvSpPr>
        <p:spPr bwMode="auto">
          <a:xfrm>
            <a:off x="1476375" y="1125538"/>
            <a:ext cx="5329238" cy="366712"/>
          </a:xfrm>
          <a:prstGeom prst="rect">
            <a:avLst/>
          </a:prstGeom>
          <a:noFill/>
          <a:ln w="9525">
            <a:noFill/>
            <a:miter lim="800000"/>
            <a:headEnd/>
            <a:tailEnd/>
          </a:ln>
          <a:effectLst/>
        </p:spPr>
        <p:txBody>
          <a:bodyPr>
            <a:spAutoFit/>
          </a:bodyPr>
          <a:lstStyle/>
          <a:p>
            <a:pPr>
              <a:spcBef>
                <a:spcPct val="50000"/>
              </a:spcBef>
            </a:pPr>
            <a:endParaRPr lang="tr-TR" sz="1800">
              <a:effectLst/>
            </a:endParaRPr>
          </a:p>
        </p:txBody>
      </p:sp>
      <p:pic>
        <p:nvPicPr>
          <p:cNvPr id="6153" name="Picture 9" descr="fit45"/>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148" name="Rectangle 4"/>
          <p:cNvSpPr>
            <a:spLocks noGrp="1" noChangeArrowheads="1"/>
          </p:cNvSpPr>
          <p:nvPr>
            <p:ph type="title"/>
          </p:nvPr>
        </p:nvSpPr>
        <p:spPr>
          <a:xfrm>
            <a:off x="0" y="76200"/>
            <a:ext cx="9144000" cy="1600200"/>
          </a:xfrm>
          <a:gradFill rotWithShape="0">
            <a:gsLst>
              <a:gs pos="0">
                <a:srgbClr val="FFFF00"/>
              </a:gs>
              <a:gs pos="100000">
                <a:srgbClr val="FFFFFF"/>
              </a:gs>
            </a:gsLst>
            <a:lin ang="2700000" scaled="1"/>
          </a:gradFill>
        </p:spPr>
        <p:txBody>
          <a:bodyPr>
            <a:normAutofit fontScale="90000"/>
          </a:bodyPr>
          <a:lstStyle/>
          <a:p>
            <a:r>
              <a:rPr lang="tr-TR" sz="5000">
                <a:solidFill>
                  <a:srgbClr val="FF0066"/>
                </a:solidFill>
                <a:effectLst>
                  <a:outerShdw blurRad="38100" dist="38100" dir="2700000" algn="tl">
                    <a:srgbClr val="000000"/>
                  </a:outerShdw>
                </a:effectLst>
                <a:latin typeface="Comic Sans MS" pitchFamily="66" charset="0"/>
              </a:rPr>
              <a:t>Verimli Ders Çalışmayı </a:t>
            </a:r>
            <a:br>
              <a:rPr lang="tr-TR" sz="5000">
                <a:solidFill>
                  <a:srgbClr val="FF0066"/>
                </a:solidFill>
                <a:effectLst>
                  <a:outerShdw blurRad="38100" dist="38100" dir="2700000" algn="tl">
                    <a:srgbClr val="000000"/>
                  </a:outerShdw>
                </a:effectLst>
                <a:latin typeface="Comic Sans MS" pitchFamily="66" charset="0"/>
              </a:rPr>
            </a:br>
            <a:r>
              <a:rPr lang="tr-TR" sz="5000">
                <a:solidFill>
                  <a:srgbClr val="FF0066"/>
                </a:solidFill>
                <a:effectLst>
                  <a:outerShdw blurRad="38100" dist="38100" dir="2700000" algn="tl">
                    <a:srgbClr val="000000"/>
                  </a:outerShdw>
                </a:effectLst>
                <a:latin typeface="Comic Sans MS" pitchFamily="66" charset="0"/>
              </a:rPr>
              <a:t>öğrenmek istiyor musunuz?</a:t>
            </a:r>
            <a:endParaRPr lang="tr-TR" sz="4000">
              <a:effectLst>
                <a:outerShdw blurRad="38100" dist="38100" dir="2700000" algn="tl">
                  <a:srgbClr val="000000"/>
                </a:outerShdw>
              </a:effectLst>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6148">
                                            <p:txEl>
                                              <p:charRg st="4294967295" end="4294967295"/>
                                            </p:txEl>
                                          </p:spTgt>
                                        </p:tgtEl>
                                        <p:attrNameLst>
                                          <p:attrName>style.visibility</p:attrName>
                                        </p:attrNameLst>
                                      </p:cBhvr>
                                      <p:to>
                                        <p:strVal val="visible"/>
                                      </p:to>
                                    </p:set>
                                    <p:animEffect transition="in" filter="fade">
                                      <p:cBhvr>
                                        <p:cTn id="7" dur="768" decel="100000"/>
                                        <p:tgtEl>
                                          <p:spTgt spid="6148">
                                            <p:txEl>
                                              <p:charRg st="4294967295" end="4294967295"/>
                                            </p:txEl>
                                          </p:spTgt>
                                        </p:tgtEl>
                                      </p:cBhvr>
                                    </p:animEffect>
                                    <p:animScale>
                                      <p:cBhvr>
                                        <p:cTn id="8" dur="768" decel="100000"/>
                                        <p:tgtEl>
                                          <p:spTgt spid="6148">
                                            <p:txEl>
                                              <p:charRg st="4294967295" end="4294967295"/>
                                            </p:txEl>
                                          </p:spTgt>
                                        </p:tgtEl>
                                      </p:cBhvr>
                                      <p:from x="10000" y="10000"/>
                                      <p:to x="200000" y="450000"/>
                                    </p:animScale>
                                    <p:animScale>
                                      <p:cBhvr>
                                        <p:cTn id="9" dur="1230" accel="100000" fill="hold">
                                          <p:stCondLst>
                                            <p:cond delay="768"/>
                                          </p:stCondLst>
                                        </p:cTn>
                                        <p:tgtEl>
                                          <p:spTgt spid="6148">
                                            <p:txEl>
                                              <p:charRg st="4294967295" end="4294967295"/>
                                            </p:txEl>
                                          </p:spTgt>
                                        </p:tgtEl>
                                      </p:cBhvr>
                                      <p:from x="200000" y="450000"/>
                                      <p:to x="100000" y="100000"/>
                                    </p:animScale>
                                    <p:set>
                                      <p:cBhvr>
                                        <p:cTn id="10" dur="768" fill="hold"/>
                                        <p:tgtEl>
                                          <p:spTgt spid="6148">
                                            <p:txEl>
                                              <p:charRg st="4294967295" end="4294967295"/>
                                            </p:txEl>
                                          </p:spTgt>
                                        </p:tgtEl>
                                        <p:attrNameLst>
                                          <p:attrName>ppt_x</p:attrName>
                                        </p:attrNameLst>
                                      </p:cBhvr>
                                      <p:to>
                                        <p:strVal val="(0.5)"/>
                                      </p:to>
                                    </p:set>
                                    <p:anim from="(0.5)" to="(#ppt_x)" calcmode="lin" valueType="num">
                                      <p:cBhvr>
                                        <p:cTn id="11" dur="1230" accel="100000" fill="hold">
                                          <p:stCondLst>
                                            <p:cond delay="768"/>
                                          </p:stCondLst>
                                        </p:cTn>
                                        <p:tgtEl>
                                          <p:spTgt spid="6148">
                                            <p:txEl>
                                              <p:charRg st="4294967295" end="4294967295"/>
                                            </p:txEl>
                                          </p:spTgt>
                                        </p:tgtEl>
                                        <p:attrNameLst>
                                          <p:attrName>ppt_x</p:attrName>
                                        </p:attrNameLst>
                                      </p:cBhvr>
                                    </p:anim>
                                    <p:set>
                                      <p:cBhvr>
                                        <p:cTn id="12" dur="768" fill="hold"/>
                                        <p:tgtEl>
                                          <p:spTgt spid="6148">
                                            <p:txEl>
                                              <p:charRg st="4294967295" end="4294967295"/>
                                            </p:txEl>
                                          </p:spTgt>
                                        </p:tgtEl>
                                        <p:attrNameLst>
                                          <p:attrName>ppt_y</p:attrName>
                                        </p:attrNameLst>
                                      </p:cBhvr>
                                      <p:to>
                                        <p:strVal val="(#ppt_y+0.4)"/>
                                      </p:to>
                                    </p:set>
                                    <p:anim from="(#ppt_y+0.4)" to="(#ppt_y)" calcmode="lin" valueType="num">
                                      <p:cBhvr>
                                        <p:cTn id="13" dur="1230" accel="100000" fill="hold">
                                          <p:stCondLst>
                                            <p:cond delay="768"/>
                                          </p:stCondLst>
                                        </p:cTn>
                                        <p:tgtEl>
                                          <p:spTgt spid="6148">
                                            <p:txEl>
                                              <p:charRg st="4294967295" end="4294967295"/>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3" name="Rectangle 3"/>
          <p:cNvSpPr>
            <a:spLocks noGrp="1" noChangeArrowheads="1"/>
          </p:cNvSpPr>
          <p:nvPr>
            <p:ph type="clipArt" sz="half" idx="1"/>
          </p:nvPr>
        </p:nvSpPr>
        <p:spPr/>
      </p:sp>
      <p:pic>
        <p:nvPicPr>
          <p:cNvPr id="40966" name="Picture 6" descr="fit78"/>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0965" name="Text Box 5"/>
          <p:cNvSpPr txBox="1">
            <a:spLocks noGrp="1" noChangeArrowheads="1"/>
          </p:cNvSpPr>
          <p:nvPr>
            <p:ph type="body" sz="half" idx="2"/>
          </p:nvPr>
        </p:nvSpPr>
        <p:spPr>
          <a:xfrm>
            <a:off x="0" y="0"/>
            <a:ext cx="6324600" cy="1828800"/>
          </a:xfrm>
          <a:gradFill rotWithShape="0">
            <a:gsLst>
              <a:gs pos="0">
                <a:srgbClr val="FFFF00"/>
              </a:gs>
              <a:gs pos="100000">
                <a:srgbClr val="99CCFF"/>
              </a:gs>
            </a:gsLst>
            <a:lin ang="2700000" scaled="1"/>
          </a:gradFill>
          <a:ln/>
        </p:spPr>
        <p:txBody>
          <a:bodyPr/>
          <a:lstStyle/>
          <a:p>
            <a:pPr>
              <a:lnSpc>
                <a:spcPct val="90000"/>
              </a:lnSpc>
              <a:spcBef>
                <a:spcPct val="50000"/>
              </a:spcBef>
              <a:buClr>
                <a:schemeClr val="tx1"/>
              </a:buClr>
              <a:buFont typeface="Wingdings" pitchFamily="2" charset="2"/>
              <a:buChar char="Ø"/>
            </a:pPr>
            <a:r>
              <a:rPr lang="tr-TR" sz="2900" b="1">
                <a:solidFill>
                  <a:srgbClr val="080808"/>
                </a:solidFill>
                <a:latin typeface="Comic Sans MS" pitchFamily="66" charset="0"/>
              </a:rPr>
              <a:t>Cevabınız EVETmi?Emin misiniz? </a:t>
            </a:r>
          </a:p>
          <a:p>
            <a:pPr>
              <a:lnSpc>
                <a:spcPct val="90000"/>
              </a:lnSpc>
              <a:spcBef>
                <a:spcPct val="50000"/>
              </a:spcBef>
              <a:buClr>
                <a:schemeClr val="tx1"/>
              </a:buClr>
              <a:buFont typeface="Wingdings" pitchFamily="2" charset="2"/>
              <a:buChar char="Ø"/>
            </a:pPr>
            <a:r>
              <a:rPr lang="tr-TR" sz="2900" b="1">
                <a:solidFill>
                  <a:srgbClr val="080808"/>
                </a:solidFill>
                <a:latin typeface="Comic Sans MS" pitchFamily="66" charset="0"/>
              </a:rPr>
              <a:t>Son kararınız mı?</a:t>
            </a:r>
          </a:p>
          <a:p>
            <a:pPr>
              <a:lnSpc>
                <a:spcPct val="90000"/>
              </a:lnSpc>
              <a:spcBef>
                <a:spcPct val="50000"/>
              </a:spcBef>
              <a:buClr>
                <a:schemeClr val="tx1"/>
              </a:buClr>
              <a:buFont typeface="Wingdings" pitchFamily="2" charset="2"/>
              <a:buChar char="Ø"/>
            </a:pPr>
            <a:r>
              <a:rPr lang="tr-TR" sz="2900" b="1">
                <a:solidFill>
                  <a:srgbClr val="080808"/>
                </a:solidFill>
                <a:latin typeface="Comic Sans MS" pitchFamily="66" charset="0"/>
              </a:rPr>
              <a:t>O halde bu iş çok kolay olacak.</a:t>
            </a:r>
            <a:endParaRPr lang="tr-TR" sz="2900" b="1">
              <a:solidFill>
                <a:srgbClr val="080808"/>
              </a:solidFill>
            </a:endParaRPr>
          </a:p>
        </p:txBody>
      </p:sp>
      <p:sp>
        <p:nvSpPr>
          <p:cNvPr id="40967" name="AutoShape 7"/>
          <p:cNvSpPr>
            <a:spLocks noChangeArrowheads="1"/>
          </p:cNvSpPr>
          <p:nvPr/>
        </p:nvSpPr>
        <p:spPr bwMode="auto">
          <a:xfrm>
            <a:off x="6477000" y="0"/>
            <a:ext cx="2667000" cy="2743200"/>
          </a:xfrm>
          <a:prstGeom prst="cloudCallout">
            <a:avLst>
              <a:gd name="adj1" fmla="val -48273"/>
              <a:gd name="adj2" fmla="val 78356"/>
            </a:avLst>
          </a:prstGeom>
          <a:solidFill>
            <a:srgbClr val="FFFF00"/>
          </a:solidFill>
          <a:ln w="9525">
            <a:solidFill>
              <a:schemeClr val="tx1"/>
            </a:solidFill>
            <a:round/>
            <a:headEnd/>
            <a:tailEnd/>
          </a:ln>
          <a:effectLst/>
        </p:spPr>
        <p:txBody>
          <a:bodyPr wrap="none" anchor="ctr"/>
          <a:lstStyle/>
          <a:p>
            <a:pPr algn="ctr"/>
            <a:r>
              <a:rPr lang="tr-TR" sz="2400" b="1">
                <a:effectLst/>
                <a:latin typeface="Comic Sans MS" pitchFamily="66" charset="0"/>
              </a:rPr>
              <a:t>Bende</a:t>
            </a:r>
          </a:p>
          <a:p>
            <a:pPr algn="ctr"/>
            <a:r>
              <a:rPr lang="tr-TR" sz="2400" b="1">
                <a:effectLst/>
                <a:latin typeface="Comic Sans MS" pitchFamily="66" charset="0"/>
              </a:rPr>
              <a:t> Öğrenebilirmiyim </a:t>
            </a:r>
          </a:p>
          <a:p>
            <a:pPr algn="ctr"/>
            <a:r>
              <a:rPr lang="tr-TR" sz="2400" b="1">
                <a:effectLst/>
                <a:latin typeface="Comic Sans MS" pitchFamily="66" charset="0"/>
              </a:rPr>
              <a:t>Acaba?</a:t>
            </a:r>
            <a:endParaRPr lang="tr-TR" sz="2400">
              <a:effectLst>
                <a:outerShdw blurRad="38100" dist="38100" dir="2700000" algn="tl">
                  <a:srgbClr val="000000"/>
                </a:outerShdw>
              </a:effectLst>
              <a:latin typeface="Times New Roman"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0965">
                                            <p:txEl>
                                              <p:pRg st="0" end="0"/>
                                            </p:txEl>
                                          </p:spTgt>
                                        </p:tgtEl>
                                        <p:attrNameLst>
                                          <p:attrName>style.visibility</p:attrName>
                                        </p:attrNameLst>
                                      </p:cBhvr>
                                      <p:to>
                                        <p:strVal val="visible"/>
                                      </p:to>
                                    </p:set>
                                    <p:anim calcmode="lin" valueType="num">
                                      <p:cBhvr>
                                        <p:cTn id="7" dur="500" fill="hold"/>
                                        <p:tgtEl>
                                          <p:spTgt spid="4096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096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096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40965">
                                            <p:txEl>
                                              <p:pRg st="1" end="1"/>
                                            </p:txEl>
                                          </p:spTgt>
                                        </p:tgtEl>
                                        <p:attrNameLst>
                                          <p:attrName>style.visibility</p:attrName>
                                        </p:attrNameLst>
                                      </p:cBhvr>
                                      <p:to>
                                        <p:strVal val="visible"/>
                                      </p:to>
                                    </p:set>
                                    <p:anim calcmode="lin" valueType="num">
                                      <p:cBhvr>
                                        <p:cTn id="14" dur="500" fill="hold"/>
                                        <p:tgtEl>
                                          <p:spTgt spid="4096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096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096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40965">
                                            <p:txEl>
                                              <p:pRg st="2" end="2"/>
                                            </p:txEl>
                                          </p:spTgt>
                                        </p:tgtEl>
                                        <p:attrNameLst>
                                          <p:attrName>style.visibility</p:attrName>
                                        </p:attrNameLst>
                                      </p:cBhvr>
                                      <p:to>
                                        <p:strVal val="visible"/>
                                      </p:to>
                                    </p:set>
                                    <p:anim calcmode="lin" valueType="num">
                                      <p:cBhvr>
                                        <p:cTn id="21" dur="500" fill="hold"/>
                                        <p:tgtEl>
                                          <p:spTgt spid="4096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096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096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5"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0"/>
            <a:ext cx="9144000" cy="1295400"/>
          </a:xfrm>
          <a:solidFill>
            <a:srgbClr val="FFFF99"/>
          </a:solidFill>
        </p:spPr>
        <p:txBody>
          <a:bodyPr>
            <a:normAutofit fontScale="90000"/>
          </a:bodyPr>
          <a:lstStyle/>
          <a:p>
            <a:pPr algn="ctr"/>
            <a:r>
              <a:rPr lang="tr-TR">
                <a:solidFill>
                  <a:srgbClr val="FF0066"/>
                </a:solidFill>
                <a:effectLst>
                  <a:outerShdw blurRad="38100" dist="38100" dir="2700000" algn="tl">
                    <a:srgbClr val="000000"/>
                  </a:outerShdw>
                </a:effectLst>
                <a:latin typeface="Arial" charset="0"/>
              </a:rPr>
              <a:t>VERİMLİ DERS ÇALIŞMA YOLLARI NELERDİR?</a:t>
            </a:r>
            <a:endParaRPr lang="tr-TR">
              <a:effectLst>
                <a:outerShdw blurRad="38100" dist="38100" dir="2700000" algn="tl">
                  <a:srgbClr val="000000"/>
                </a:outerShdw>
              </a:effectLst>
            </a:endParaRPr>
          </a:p>
        </p:txBody>
      </p:sp>
      <p:sp>
        <p:nvSpPr>
          <p:cNvPr id="9220" name="Rectangle 4"/>
          <p:cNvSpPr>
            <a:spLocks noGrp="1" noChangeArrowheads="1"/>
          </p:cNvSpPr>
          <p:nvPr>
            <p:ph type="body" sz="half" idx="2"/>
          </p:nvPr>
        </p:nvSpPr>
        <p:spPr>
          <a:xfrm>
            <a:off x="0" y="1295400"/>
            <a:ext cx="9144000" cy="5562600"/>
          </a:xfrm>
          <a:gradFill rotWithShape="0">
            <a:gsLst>
              <a:gs pos="0">
                <a:srgbClr val="FF0066"/>
              </a:gs>
              <a:gs pos="100000">
                <a:srgbClr val="FF0066">
                  <a:gamma/>
                  <a:shade val="46275"/>
                  <a:invGamma/>
                </a:srgbClr>
              </a:gs>
            </a:gsLst>
            <a:path path="shape">
              <a:fillToRect l="50000" t="50000" r="50000" b="50000"/>
            </a:path>
          </a:gradFill>
        </p:spPr>
        <p:txBody>
          <a:bodyPr/>
          <a:lstStyle/>
          <a:p>
            <a:pPr>
              <a:lnSpc>
                <a:spcPct val="80000"/>
              </a:lnSpc>
              <a:buClr>
                <a:srgbClr val="FFFF00"/>
              </a:buClr>
              <a:buFont typeface="Monotype Sorts" pitchFamily="2" charset="2"/>
              <a:buChar char="è"/>
            </a:pPr>
            <a:r>
              <a:rPr lang="tr-TR" b="1">
                <a:solidFill>
                  <a:srgbClr val="FFFF99"/>
                </a:solidFill>
                <a:latin typeface="Arial" charset="0"/>
              </a:rPr>
              <a:t>Amaçlarınızı belirlemek</a:t>
            </a:r>
          </a:p>
          <a:p>
            <a:pPr>
              <a:lnSpc>
                <a:spcPct val="80000"/>
              </a:lnSpc>
              <a:buClr>
                <a:srgbClr val="FFFF00"/>
              </a:buClr>
              <a:buFont typeface="Monotype Sorts" pitchFamily="2" charset="2"/>
              <a:buChar char="è"/>
            </a:pPr>
            <a:r>
              <a:rPr lang="tr-TR" b="1">
                <a:solidFill>
                  <a:srgbClr val="FFFF99"/>
                </a:solidFill>
                <a:latin typeface="Arial" charset="0"/>
              </a:rPr>
              <a:t>Planlı çalışmak</a:t>
            </a:r>
          </a:p>
          <a:p>
            <a:pPr>
              <a:lnSpc>
                <a:spcPct val="80000"/>
              </a:lnSpc>
              <a:buClr>
                <a:srgbClr val="FFFF00"/>
              </a:buClr>
              <a:buFont typeface="Monotype Sorts" pitchFamily="2" charset="2"/>
              <a:buChar char="è"/>
            </a:pPr>
            <a:r>
              <a:rPr lang="tr-TR" b="1">
                <a:solidFill>
                  <a:srgbClr val="FFFF99"/>
                </a:solidFill>
                <a:latin typeface="Arial" charset="0"/>
              </a:rPr>
              <a:t>Zamanı verimli kullanmak</a:t>
            </a:r>
          </a:p>
          <a:p>
            <a:pPr>
              <a:lnSpc>
                <a:spcPct val="80000"/>
              </a:lnSpc>
              <a:buClr>
                <a:srgbClr val="FFFF00"/>
              </a:buClr>
              <a:buFont typeface="Monotype Sorts" pitchFamily="2" charset="2"/>
              <a:buChar char="è"/>
            </a:pPr>
            <a:r>
              <a:rPr lang="tr-TR" b="1">
                <a:solidFill>
                  <a:srgbClr val="FFFF99"/>
                </a:solidFill>
                <a:latin typeface="Arial" charset="0"/>
              </a:rPr>
              <a:t>Verimi azaltıcı etkenleri ortadan kaldırmak</a:t>
            </a:r>
          </a:p>
          <a:p>
            <a:pPr>
              <a:lnSpc>
                <a:spcPct val="80000"/>
              </a:lnSpc>
              <a:buClr>
                <a:srgbClr val="FFFF00"/>
              </a:buClr>
              <a:buFont typeface="Monotype Sorts" pitchFamily="2" charset="2"/>
              <a:buChar char="è"/>
            </a:pPr>
            <a:r>
              <a:rPr lang="tr-TR" b="1">
                <a:solidFill>
                  <a:srgbClr val="FFFF99"/>
                </a:solidFill>
                <a:latin typeface="Arial" charset="0"/>
              </a:rPr>
              <a:t>Uygun bir çalışma ortamı hazırlamak</a:t>
            </a:r>
          </a:p>
          <a:p>
            <a:pPr>
              <a:lnSpc>
                <a:spcPct val="80000"/>
              </a:lnSpc>
              <a:buClr>
                <a:srgbClr val="FFFF00"/>
              </a:buClr>
              <a:buFont typeface="Monotype Sorts" pitchFamily="2" charset="2"/>
              <a:buChar char="è"/>
            </a:pPr>
            <a:r>
              <a:rPr lang="tr-TR" b="1">
                <a:solidFill>
                  <a:srgbClr val="FFFF99"/>
                </a:solidFill>
                <a:latin typeface="Arial" charset="0"/>
              </a:rPr>
              <a:t>Dikkatinizi uyanık tutmak</a:t>
            </a:r>
          </a:p>
          <a:p>
            <a:pPr>
              <a:lnSpc>
                <a:spcPct val="80000"/>
              </a:lnSpc>
              <a:buClr>
                <a:srgbClr val="FFFF00"/>
              </a:buClr>
              <a:buFont typeface="Monotype Sorts" pitchFamily="2" charset="2"/>
              <a:buChar char="è"/>
            </a:pPr>
            <a:r>
              <a:rPr lang="tr-TR" b="1">
                <a:solidFill>
                  <a:srgbClr val="FFFF99"/>
                </a:solidFill>
                <a:latin typeface="Arial" charset="0"/>
              </a:rPr>
              <a:t>Derse hazırlıklı olmak</a:t>
            </a:r>
          </a:p>
          <a:p>
            <a:pPr>
              <a:lnSpc>
                <a:spcPct val="80000"/>
              </a:lnSpc>
              <a:buClr>
                <a:srgbClr val="FFFF00"/>
              </a:buClr>
              <a:buFont typeface="Monotype Sorts" pitchFamily="2" charset="2"/>
              <a:buChar char="è"/>
            </a:pPr>
            <a:r>
              <a:rPr lang="tr-TR" b="1">
                <a:solidFill>
                  <a:srgbClr val="FFFF99"/>
                </a:solidFill>
                <a:latin typeface="Arial" charset="0"/>
              </a:rPr>
              <a:t>Not tutmak</a:t>
            </a:r>
          </a:p>
          <a:p>
            <a:pPr>
              <a:lnSpc>
                <a:spcPct val="80000"/>
              </a:lnSpc>
              <a:buClr>
                <a:srgbClr val="FFFF00"/>
              </a:buClr>
              <a:buFont typeface="Monotype Sorts" pitchFamily="2" charset="2"/>
              <a:buChar char="è"/>
            </a:pPr>
            <a:r>
              <a:rPr lang="tr-TR" b="1">
                <a:solidFill>
                  <a:srgbClr val="FFFF99"/>
                </a:solidFill>
                <a:latin typeface="Arial" charset="0"/>
              </a:rPr>
              <a:t>Araç gereç ve kaynaklardan yararlanmak</a:t>
            </a:r>
          </a:p>
          <a:p>
            <a:pPr>
              <a:lnSpc>
                <a:spcPct val="80000"/>
              </a:lnSpc>
              <a:buClr>
                <a:srgbClr val="FFFF00"/>
              </a:buClr>
              <a:buFont typeface="Monotype Sorts" pitchFamily="2" charset="2"/>
              <a:buChar char="è"/>
            </a:pPr>
            <a:r>
              <a:rPr lang="tr-TR" b="1">
                <a:solidFill>
                  <a:srgbClr val="FFFF99"/>
                </a:solidFill>
                <a:latin typeface="Arial" charset="0"/>
              </a:rPr>
              <a:t>Verimli okumak</a:t>
            </a:r>
          </a:p>
          <a:p>
            <a:pPr>
              <a:lnSpc>
                <a:spcPct val="80000"/>
              </a:lnSpc>
              <a:buClr>
                <a:srgbClr val="FFFF00"/>
              </a:buClr>
              <a:buFont typeface="Monotype Sorts" pitchFamily="2" charset="2"/>
              <a:buChar char="è"/>
            </a:pPr>
            <a:r>
              <a:rPr lang="tr-TR" b="1">
                <a:solidFill>
                  <a:srgbClr val="FFFF99"/>
                </a:solidFill>
                <a:latin typeface="Arial" charset="0"/>
              </a:rPr>
              <a:t>Aralıklı tekrarlar yaparak unutmayı önlemek</a:t>
            </a:r>
            <a:endParaRPr lang="tr-TR" sz="2000" b="1">
              <a:latin typeface="Arial"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9218">
                                            <p:txEl>
                                              <p:charRg st="4294967295" end="4294967295"/>
                                            </p:txEl>
                                          </p:spTgt>
                                        </p:tgtEl>
                                        <p:attrNameLst>
                                          <p:attrName>style.visibility</p:attrName>
                                        </p:attrNameLst>
                                      </p:cBhvr>
                                      <p:to>
                                        <p:strVal val="visible"/>
                                      </p:to>
                                    </p:set>
                                    <p:animEffect transition="in" filter="fade">
                                      <p:cBhvr>
                                        <p:cTn id="7" dur="1000"/>
                                        <p:tgtEl>
                                          <p:spTgt spid="9218">
                                            <p:txEl>
                                              <p:charRg st="4294967295" end="4294967295"/>
                                            </p:txEl>
                                          </p:spTgt>
                                        </p:tgtEl>
                                      </p:cBhvr>
                                    </p:animEffect>
                                    <p:anim calcmode="lin" valueType="num">
                                      <p:cBhvr>
                                        <p:cTn id="8" dur="1000" fill="hold"/>
                                        <p:tgtEl>
                                          <p:spTgt spid="9218">
                                            <p:txEl>
                                              <p:charRg st="4294967295" end="4294967295"/>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9218">
                                            <p:txEl>
                                              <p:charRg st="4294967295" end="4294967295"/>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9218">
                                            <p:txEl>
                                              <p:charRg st="4294967295" end="4294967295"/>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9220">
                                            <p:txEl>
                                              <p:pRg st="0" end="0"/>
                                            </p:txEl>
                                          </p:spTgt>
                                        </p:tgtEl>
                                        <p:attrNameLst>
                                          <p:attrName>style.visibility</p:attrName>
                                        </p:attrNameLst>
                                      </p:cBhvr>
                                      <p:to>
                                        <p:strVal val="visible"/>
                                      </p:to>
                                    </p:set>
                                    <p:animEffect transition="in" filter="fade">
                                      <p:cBhvr>
                                        <p:cTn id="15" dur="1000"/>
                                        <p:tgtEl>
                                          <p:spTgt spid="9220">
                                            <p:txEl>
                                              <p:pRg st="0" end="0"/>
                                            </p:txEl>
                                          </p:spTgt>
                                        </p:tgtEl>
                                      </p:cBhvr>
                                    </p:animEffect>
                                    <p:anim calcmode="lin" valueType="num">
                                      <p:cBhvr>
                                        <p:cTn id="16" dur="1000" fill="hold"/>
                                        <p:tgtEl>
                                          <p:spTgt spid="9220">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9220">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9220">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9220">
                                            <p:txEl>
                                              <p:pRg st="1" end="1"/>
                                            </p:txEl>
                                          </p:spTgt>
                                        </p:tgtEl>
                                        <p:attrNameLst>
                                          <p:attrName>style.visibility</p:attrName>
                                        </p:attrNameLst>
                                      </p:cBhvr>
                                      <p:to>
                                        <p:strVal val="visible"/>
                                      </p:to>
                                    </p:set>
                                    <p:animEffect transition="in" filter="fade">
                                      <p:cBhvr>
                                        <p:cTn id="23" dur="1000"/>
                                        <p:tgtEl>
                                          <p:spTgt spid="9220">
                                            <p:txEl>
                                              <p:pRg st="1" end="1"/>
                                            </p:txEl>
                                          </p:spTgt>
                                        </p:tgtEl>
                                      </p:cBhvr>
                                    </p:animEffect>
                                    <p:anim calcmode="lin" valueType="num">
                                      <p:cBhvr>
                                        <p:cTn id="24" dur="1000" fill="hold"/>
                                        <p:tgtEl>
                                          <p:spTgt spid="9220">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9220">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9220">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9220">
                                            <p:txEl>
                                              <p:pRg st="2" end="2"/>
                                            </p:txEl>
                                          </p:spTgt>
                                        </p:tgtEl>
                                        <p:attrNameLst>
                                          <p:attrName>style.visibility</p:attrName>
                                        </p:attrNameLst>
                                      </p:cBhvr>
                                      <p:to>
                                        <p:strVal val="visible"/>
                                      </p:to>
                                    </p:set>
                                    <p:animEffect transition="in" filter="fade">
                                      <p:cBhvr>
                                        <p:cTn id="31" dur="1000"/>
                                        <p:tgtEl>
                                          <p:spTgt spid="9220">
                                            <p:txEl>
                                              <p:pRg st="2" end="2"/>
                                            </p:txEl>
                                          </p:spTgt>
                                        </p:tgtEl>
                                      </p:cBhvr>
                                    </p:animEffect>
                                    <p:anim calcmode="lin" valueType="num">
                                      <p:cBhvr>
                                        <p:cTn id="32" dur="1000" fill="hold"/>
                                        <p:tgtEl>
                                          <p:spTgt spid="9220">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9220">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9220">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9220">
                                            <p:txEl>
                                              <p:pRg st="3" end="3"/>
                                            </p:txEl>
                                          </p:spTgt>
                                        </p:tgtEl>
                                        <p:attrNameLst>
                                          <p:attrName>style.visibility</p:attrName>
                                        </p:attrNameLst>
                                      </p:cBhvr>
                                      <p:to>
                                        <p:strVal val="visible"/>
                                      </p:to>
                                    </p:set>
                                    <p:animEffect transition="in" filter="fade">
                                      <p:cBhvr>
                                        <p:cTn id="39" dur="1000"/>
                                        <p:tgtEl>
                                          <p:spTgt spid="9220">
                                            <p:txEl>
                                              <p:pRg st="3" end="3"/>
                                            </p:txEl>
                                          </p:spTgt>
                                        </p:tgtEl>
                                      </p:cBhvr>
                                    </p:animEffect>
                                    <p:anim calcmode="lin" valueType="num">
                                      <p:cBhvr>
                                        <p:cTn id="40" dur="1000" fill="hold"/>
                                        <p:tgtEl>
                                          <p:spTgt spid="9220">
                                            <p:txEl>
                                              <p:pRg st="3" end="3"/>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9220">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9220">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9220">
                                            <p:txEl>
                                              <p:pRg st="4" end="4"/>
                                            </p:txEl>
                                          </p:spTgt>
                                        </p:tgtEl>
                                        <p:attrNameLst>
                                          <p:attrName>style.visibility</p:attrName>
                                        </p:attrNameLst>
                                      </p:cBhvr>
                                      <p:to>
                                        <p:strVal val="visible"/>
                                      </p:to>
                                    </p:set>
                                    <p:animEffect transition="in" filter="fade">
                                      <p:cBhvr>
                                        <p:cTn id="47" dur="1000"/>
                                        <p:tgtEl>
                                          <p:spTgt spid="9220">
                                            <p:txEl>
                                              <p:pRg st="4" end="4"/>
                                            </p:txEl>
                                          </p:spTgt>
                                        </p:tgtEl>
                                      </p:cBhvr>
                                    </p:animEffect>
                                    <p:anim calcmode="lin" valueType="num">
                                      <p:cBhvr>
                                        <p:cTn id="48" dur="1000" fill="hold"/>
                                        <p:tgtEl>
                                          <p:spTgt spid="9220">
                                            <p:txEl>
                                              <p:pRg st="4" end="4"/>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9220">
                                            <p:txEl>
                                              <p:pRg st="4" end="4"/>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9220">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9220">
                                            <p:txEl>
                                              <p:pRg st="5" end="5"/>
                                            </p:txEl>
                                          </p:spTgt>
                                        </p:tgtEl>
                                        <p:attrNameLst>
                                          <p:attrName>style.visibility</p:attrName>
                                        </p:attrNameLst>
                                      </p:cBhvr>
                                      <p:to>
                                        <p:strVal val="visible"/>
                                      </p:to>
                                    </p:set>
                                    <p:animEffect transition="in" filter="fade">
                                      <p:cBhvr>
                                        <p:cTn id="55" dur="1000"/>
                                        <p:tgtEl>
                                          <p:spTgt spid="9220">
                                            <p:txEl>
                                              <p:pRg st="5" end="5"/>
                                            </p:txEl>
                                          </p:spTgt>
                                        </p:tgtEl>
                                      </p:cBhvr>
                                    </p:animEffect>
                                    <p:anim calcmode="lin" valueType="num">
                                      <p:cBhvr>
                                        <p:cTn id="56" dur="1000" fill="hold"/>
                                        <p:tgtEl>
                                          <p:spTgt spid="9220">
                                            <p:txEl>
                                              <p:pRg st="5" end="5"/>
                                            </p:txEl>
                                          </p:spTgt>
                                        </p:tgtEl>
                                        <p:attrNameLst>
                                          <p:attrName>ppt_x</p:attrName>
                                        </p:attrNameLst>
                                      </p:cBhvr>
                                      <p:tavLst>
                                        <p:tav tm="0">
                                          <p:val>
                                            <p:strVal val="#ppt_x"/>
                                          </p:val>
                                        </p:tav>
                                        <p:tav tm="100000">
                                          <p:val>
                                            <p:strVal val="#ppt_x"/>
                                          </p:val>
                                        </p:tav>
                                      </p:tavLst>
                                    </p:anim>
                                    <p:anim calcmode="lin" valueType="num">
                                      <p:cBhvr>
                                        <p:cTn id="57" dur="898" decel="100000" fill="hold"/>
                                        <p:tgtEl>
                                          <p:spTgt spid="9220">
                                            <p:txEl>
                                              <p:pRg st="5" end="5"/>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898"/>
                                          </p:stCondLst>
                                        </p:cTn>
                                        <p:tgtEl>
                                          <p:spTgt spid="9220">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9220">
                                            <p:txEl>
                                              <p:pRg st="6" end="6"/>
                                            </p:txEl>
                                          </p:spTgt>
                                        </p:tgtEl>
                                        <p:attrNameLst>
                                          <p:attrName>style.visibility</p:attrName>
                                        </p:attrNameLst>
                                      </p:cBhvr>
                                      <p:to>
                                        <p:strVal val="visible"/>
                                      </p:to>
                                    </p:set>
                                    <p:animEffect transition="in" filter="fade">
                                      <p:cBhvr>
                                        <p:cTn id="63" dur="1000"/>
                                        <p:tgtEl>
                                          <p:spTgt spid="9220">
                                            <p:txEl>
                                              <p:pRg st="6" end="6"/>
                                            </p:txEl>
                                          </p:spTgt>
                                        </p:tgtEl>
                                      </p:cBhvr>
                                    </p:animEffect>
                                    <p:anim calcmode="lin" valueType="num">
                                      <p:cBhvr>
                                        <p:cTn id="64" dur="1000" fill="hold"/>
                                        <p:tgtEl>
                                          <p:spTgt spid="9220">
                                            <p:txEl>
                                              <p:pRg st="6" end="6"/>
                                            </p:txEl>
                                          </p:spTgt>
                                        </p:tgtEl>
                                        <p:attrNameLst>
                                          <p:attrName>ppt_x</p:attrName>
                                        </p:attrNameLst>
                                      </p:cBhvr>
                                      <p:tavLst>
                                        <p:tav tm="0">
                                          <p:val>
                                            <p:strVal val="#ppt_x"/>
                                          </p:val>
                                        </p:tav>
                                        <p:tav tm="100000">
                                          <p:val>
                                            <p:strVal val="#ppt_x"/>
                                          </p:val>
                                        </p:tav>
                                      </p:tavLst>
                                    </p:anim>
                                    <p:anim calcmode="lin" valueType="num">
                                      <p:cBhvr>
                                        <p:cTn id="65" dur="898" decel="100000" fill="hold"/>
                                        <p:tgtEl>
                                          <p:spTgt spid="9220">
                                            <p:txEl>
                                              <p:pRg st="6" end="6"/>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898"/>
                                          </p:stCondLst>
                                        </p:cTn>
                                        <p:tgtEl>
                                          <p:spTgt spid="9220">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grpId="0" nodeType="clickEffect">
                                  <p:stCondLst>
                                    <p:cond delay="0"/>
                                  </p:stCondLst>
                                  <p:childTnLst>
                                    <p:set>
                                      <p:cBhvr>
                                        <p:cTn id="70" dur="1" fill="hold">
                                          <p:stCondLst>
                                            <p:cond delay="0"/>
                                          </p:stCondLst>
                                        </p:cTn>
                                        <p:tgtEl>
                                          <p:spTgt spid="9220">
                                            <p:txEl>
                                              <p:pRg st="7" end="7"/>
                                            </p:txEl>
                                          </p:spTgt>
                                        </p:tgtEl>
                                        <p:attrNameLst>
                                          <p:attrName>style.visibility</p:attrName>
                                        </p:attrNameLst>
                                      </p:cBhvr>
                                      <p:to>
                                        <p:strVal val="visible"/>
                                      </p:to>
                                    </p:set>
                                    <p:animEffect transition="in" filter="fade">
                                      <p:cBhvr>
                                        <p:cTn id="71" dur="1000"/>
                                        <p:tgtEl>
                                          <p:spTgt spid="9220">
                                            <p:txEl>
                                              <p:pRg st="7" end="7"/>
                                            </p:txEl>
                                          </p:spTgt>
                                        </p:tgtEl>
                                      </p:cBhvr>
                                    </p:animEffect>
                                    <p:anim calcmode="lin" valueType="num">
                                      <p:cBhvr>
                                        <p:cTn id="72" dur="1000" fill="hold"/>
                                        <p:tgtEl>
                                          <p:spTgt spid="9220">
                                            <p:txEl>
                                              <p:pRg st="7" end="7"/>
                                            </p:txEl>
                                          </p:spTgt>
                                        </p:tgtEl>
                                        <p:attrNameLst>
                                          <p:attrName>ppt_x</p:attrName>
                                        </p:attrNameLst>
                                      </p:cBhvr>
                                      <p:tavLst>
                                        <p:tav tm="0">
                                          <p:val>
                                            <p:strVal val="#ppt_x"/>
                                          </p:val>
                                        </p:tav>
                                        <p:tav tm="100000">
                                          <p:val>
                                            <p:strVal val="#ppt_x"/>
                                          </p:val>
                                        </p:tav>
                                      </p:tavLst>
                                    </p:anim>
                                    <p:anim calcmode="lin" valueType="num">
                                      <p:cBhvr>
                                        <p:cTn id="73" dur="898" decel="100000" fill="hold"/>
                                        <p:tgtEl>
                                          <p:spTgt spid="9220">
                                            <p:txEl>
                                              <p:pRg st="7" end="7"/>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898"/>
                                          </p:stCondLst>
                                        </p:cTn>
                                        <p:tgtEl>
                                          <p:spTgt spid="9220">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37" presetClass="entr" presetSubtype="0" fill="hold" grpId="0" nodeType="clickEffect">
                                  <p:stCondLst>
                                    <p:cond delay="0"/>
                                  </p:stCondLst>
                                  <p:childTnLst>
                                    <p:set>
                                      <p:cBhvr>
                                        <p:cTn id="78" dur="1" fill="hold">
                                          <p:stCondLst>
                                            <p:cond delay="0"/>
                                          </p:stCondLst>
                                        </p:cTn>
                                        <p:tgtEl>
                                          <p:spTgt spid="9220">
                                            <p:txEl>
                                              <p:pRg st="8" end="8"/>
                                            </p:txEl>
                                          </p:spTgt>
                                        </p:tgtEl>
                                        <p:attrNameLst>
                                          <p:attrName>style.visibility</p:attrName>
                                        </p:attrNameLst>
                                      </p:cBhvr>
                                      <p:to>
                                        <p:strVal val="visible"/>
                                      </p:to>
                                    </p:set>
                                    <p:animEffect transition="in" filter="fade">
                                      <p:cBhvr>
                                        <p:cTn id="79" dur="1000"/>
                                        <p:tgtEl>
                                          <p:spTgt spid="9220">
                                            <p:txEl>
                                              <p:pRg st="8" end="8"/>
                                            </p:txEl>
                                          </p:spTgt>
                                        </p:tgtEl>
                                      </p:cBhvr>
                                    </p:animEffect>
                                    <p:anim calcmode="lin" valueType="num">
                                      <p:cBhvr>
                                        <p:cTn id="80" dur="1000" fill="hold"/>
                                        <p:tgtEl>
                                          <p:spTgt spid="9220">
                                            <p:txEl>
                                              <p:pRg st="8" end="8"/>
                                            </p:txEl>
                                          </p:spTgt>
                                        </p:tgtEl>
                                        <p:attrNameLst>
                                          <p:attrName>ppt_x</p:attrName>
                                        </p:attrNameLst>
                                      </p:cBhvr>
                                      <p:tavLst>
                                        <p:tav tm="0">
                                          <p:val>
                                            <p:strVal val="#ppt_x"/>
                                          </p:val>
                                        </p:tav>
                                        <p:tav tm="100000">
                                          <p:val>
                                            <p:strVal val="#ppt_x"/>
                                          </p:val>
                                        </p:tav>
                                      </p:tavLst>
                                    </p:anim>
                                    <p:anim calcmode="lin" valueType="num">
                                      <p:cBhvr>
                                        <p:cTn id="81" dur="898" decel="100000" fill="hold"/>
                                        <p:tgtEl>
                                          <p:spTgt spid="9220">
                                            <p:txEl>
                                              <p:pRg st="8" end="8"/>
                                            </p:txEl>
                                          </p:spTgt>
                                        </p:tgtEl>
                                        <p:attrNameLst>
                                          <p:attrName>ppt_y</p:attrName>
                                        </p:attrNameLst>
                                      </p:cBhvr>
                                      <p:tavLst>
                                        <p:tav tm="0">
                                          <p:val>
                                            <p:strVal val="#ppt_y+1"/>
                                          </p:val>
                                        </p:tav>
                                        <p:tav tm="100000">
                                          <p:val>
                                            <p:strVal val="#ppt_y-.03"/>
                                          </p:val>
                                        </p:tav>
                                      </p:tavLst>
                                    </p:anim>
                                    <p:anim calcmode="lin" valueType="num">
                                      <p:cBhvr>
                                        <p:cTn id="82" dur="100" accel="100000" fill="hold">
                                          <p:stCondLst>
                                            <p:cond delay="898"/>
                                          </p:stCondLst>
                                        </p:cTn>
                                        <p:tgtEl>
                                          <p:spTgt spid="9220">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37" presetClass="entr" presetSubtype="0" fill="hold" grpId="0" nodeType="clickEffect">
                                  <p:stCondLst>
                                    <p:cond delay="0"/>
                                  </p:stCondLst>
                                  <p:childTnLst>
                                    <p:set>
                                      <p:cBhvr>
                                        <p:cTn id="86" dur="1" fill="hold">
                                          <p:stCondLst>
                                            <p:cond delay="0"/>
                                          </p:stCondLst>
                                        </p:cTn>
                                        <p:tgtEl>
                                          <p:spTgt spid="9220">
                                            <p:txEl>
                                              <p:pRg st="9" end="9"/>
                                            </p:txEl>
                                          </p:spTgt>
                                        </p:tgtEl>
                                        <p:attrNameLst>
                                          <p:attrName>style.visibility</p:attrName>
                                        </p:attrNameLst>
                                      </p:cBhvr>
                                      <p:to>
                                        <p:strVal val="visible"/>
                                      </p:to>
                                    </p:set>
                                    <p:animEffect transition="in" filter="fade">
                                      <p:cBhvr>
                                        <p:cTn id="87" dur="1000"/>
                                        <p:tgtEl>
                                          <p:spTgt spid="9220">
                                            <p:txEl>
                                              <p:pRg st="9" end="9"/>
                                            </p:txEl>
                                          </p:spTgt>
                                        </p:tgtEl>
                                      </p:cBhvr>
                                    </p:animEffect>
                                    <p:anim calcmode="lin" valueType="num">
                                      <p:cBhvr>
                                        <p:cTn id="88" dur="1000" fill="hold"/>
                                        <p:tgtEl>
                                          <p:spTgt spid="9220">
                                            <p:txEl>
                                              <p:pRg st="9" end="9"/>
                                            </p:txEl>
                                          </p:spTgt>
                                        </p:tgtEl>
                                        <p:attrNameLst>
                                          <p:attrName>ppt_x</p:attrName>
                                        </p:attrNameLst>
                                      </p:cBhvr>
                                      <p:tavLst>
                                        <p:tav tm="0">
                                          <p:val>
                                            <p:strVal val="#ppt_x"/>
                                          </p:val>
                                        </p:tav>
                                        <p:tav tm="100000">
                                          <p:val>
                                            <p:strVal val="#ppt_x"/>
                                          </p:val>
                                        </p:tav>
                                      </p:tavLst>
                                    </p:anim>
                                    <p:anim calcmode="lin" valueType="num">
                                      <p:cBhvr>
                                        <p:cTn id="89" dur="898" decel="100000" fill="hold"/>
                                        <p:tgtEl>
                                          <p:spTgt spid="9220">
                                            <p:txEl>
                                              <p:pRg st="9" end="9"/>
                                            </p:txEl>
                                          </p:spTgt>
                                        </p:tgtEl>
                                        <p:attrNameLst>
                                          <p:attrName>ppt_y</p:attrName>
                                        </p:attrNameLst>
                                      </p:cBhvr>
                                      <p:tavLst>
                                        <p:tav tm="0">
                                          <p:val>
                                            <p:strVal val="#ppt_y+1"/>
                                          </p:val>
                                        </p:tav>
                                        <p:tav tm="100000">
                                          <p:val>
                                            <p:strVal val="#ppt_y-.03"/>
                                          </p:val>
                                        </p:tav>
                                      </p:tavLst>
                                    </p:anim>
                                    <p:anim calcmode="lin" valueType="num">
                                      <p:cBhvr>
                                        <p:cTn id="90" dur="100" accel="100000" fill="hold">
                                          <p:stCondLst>
                                            <p:cond delay="898"/>
                                          </p:stCondLst>
                                        </p:cTn>
                                        <p:tgtEl>
                                          <p:spTgt spid="9220">
                                            <p:txEl>
                                              <p:pRg st="9" end="9"/>
                                            </p:txEl>
                                          </p:spTgt>
                                        </p:tgtEl>
                                        <p:attrNameLst>
                                          <p:attrName>ppt_y</p:attrName>
                                        </p:attrNameLst>
                                      </p:cBhvr>
                                      <p:tavLst>
                                        <p:tav tm="0">
                                          <p:val>
                                            <p:strVal val="#ppt_y-.03"/>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37" presetClass="entr" presetSubtype="0" fill="hold" grpId="0" nodeType="clickEffect">
                                  <p:stCondLst>
                                    <p:cond delay="0"/>
                                  </p:stCondLst>
                                  <p:childTnLst>
                                    <p:set>
                                      <p:cBhvr>
                                        <p:cTn id="94" dur="1" fill="hold">
                                          <p:stCondLst>
                                            <p:cond delay="0"/>
                                          </p:stCondLst>
                                        </p:cTn>
                                        <p:tgtEl>
                                          <p:spTgt spid="9220">
                                            <p:txEl>
                                              <p:pRg st="10" end="10"/>
                                            </p:txEl>
                                          </p:spTgt>
                                        </p:tgtEl>
                                        <p:attrNameLst>
                                          <p:attrName>style.visibility</p:attrName>
                                        </p:attrNameLst>
                                      </p:cBhvr>
                                      <p:to>
                                        <p:strVal val="visible"/>
                                      </p:to>
                                    </p:set>
                                    <p:animEffect transition="in" filter="fade">
                                      <p:cBhvr>
                                        <p:cTn id="95" dur="1000"/>
                                        <p:tgtEl>
                                          <p:spTgt spid="9220">
                                            <p:txEl>
                                              <p:pRg st="10" end="10"/>
                                            </p:txEl>
                                          </p:spTgt>
                                        </p:tgtEl>
                                      </p:cBhvr>
                                    </p:animEffect>
                                    <p:anim calcmode="lin" valueType="num">
                                      <p:cBhvr>
                                        <p:cTn id="96" dur="1000" fill="hold"/>
                                        <p:tgtEl>
                                          <p:spTgt spid="9220">
                                            <p:txEl>
                                              <p:pRg st="10" end="10"/>
                                            </p:txEl>
                                          </p:spTgt>
                                        </p:tgtEl>
                                        <p:attrNameLst>
                                          <p:attrName>ppt_x</p:attrName>
                                        </p:attrNameLst>
                                      </p:cBhvr>
                                      <p:tavLst>
                                        <p:tav tm="0">
                                          <p:val>
                                            <p:strVal val="#ppt_x"/>
                                          </p:val>
                                        </p:tav>
                                        <p:tav tm="100000">
                                          <p:val>
                                            <p:strVal val="#ppt_x"/>
                                          </p:val>
                                        </p:tav>
                                      </p:tavLst>
                                    </p:anim>
                                    <p:anim calcmode="lin" valueType="num">
                                      <p:cBhvr>
                                        <p:cTn id="97" dur="898" decel="100000" fill="hold"/>
                                        <p:tgtEl>
                                          <p:spTgt spid="9220">
                                            <p:txEl>
                                              <p:pRg st="10" end="10"/>
                                            </p:txEl>
                                          </p:spTgt>
                                        </p:tgtEl>
                                        <p:attrNameLst>
                                          <p:attrName>ppt_y</p:attrName>
                                        </p:attrNameLst>
                                      </p:cBhvr>
                                      <p:tavLst>
                                        <p:tav tm="0">
                                          <p:val>
                                            <p:strVal val="#ppt_y+1"/>
                                          </p:val>
                                        </p:tav>
                                        <p:tav tm="100000">
                                          <p:val>
                                            <p:strVal val="#ppt_y-.03"/>
                                          </p:val>
                                        </p:tav>
                                      </p:tavLst>
                                    </p:anim>
                                    <p:anim calcmode="lin" valueType="num">
                                      <p:cBhvr>
                                        <p:cTn id="98" dur="100" accel="100000" fill="hold">
                                          <p:stCondLst>
                                            <p:cond delay="898"/>
                                          </p:stCondLst>
                                        </p:cTn>
                                        <p:tgtEl>
                                          <p:spTgt spid="9220">
                                            <p:txEl>
                                              <p:pRg st="10" end="1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20" grpId="0" build="p"/>
    </p:bld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1518</Words>
  <Application>Microsoft Office PowerPoint</Application>
  <PresentationFormat>Ekran Gösterisi (4:3)</PresentationFormat>
  <Paragraphs>202</Paragraphs>
  <Slides>41</Slides>
  <Notes>5</Notes>
  <HiddenSlides>0</HiddenSlides>
  <MMClips>0</MMClips>
  <ScaleCrop>false</ScaleCrop>
  <HeadingPairs>
    <vt:vector size="6" baseType="variant">
      <vt:variant>
        <vt:lpstr>Kullanılan Yazı Tipleri</vt:lpstr>
      </vt:variant>
      <vt:variant>
        <vt:i4>11</vt:i4>
      </vt:variant>
      <vt:variant>
        <vt:lpstr>Tema</vt:lpstr>
      </vt:variant>
      <vt:variant>
        <vt:i4>1</vt:i4>
      </vt:variant>
      <vt:variant>
        <vt:lpstr>Slayt Başlıkları</vt:lpstr>
      </vt:variant>
      <vt:variant>
        <vt:i4>41</vt:i4>
      </vt:variant>
    </vt:vector>
  </HeadingPairs>
  <TitlesOfParts>
    <vt:vector size="53" baseType="lpstr">
      <vt:lpstr>Arial</vt:lpstr>
      <vt:lpstr>Arial Narrow</vt:lpstr>
      <vt:lpstr>Bookman Old Style</vt:lpstr>
      <vt:lpstr>Calibri</vt:lpstr>
      <vt:lpstr>Century Gothic</vt:lpstr>
      <vt:lpstr>Comic Sans MS</vt:lpstr>
      <vt:lpstr>Courier New</vt:lpstr>
      <vt:lpstr>Monotype Sorts</vt:lpstr>
      <vt:lpstr>Tahoma</vt:lpstr>
      <vt:lpstr>Times New Roman</vt:lpstr>
      <vt:lpstr>Wingdings</vt:lpstr>
      <vt:lpstr>Ofis Teması</vt:lpstr>
      <vt:lpstr>VERİMLİ DERS ÇALIŞMA </vt:lpstr>
      <vt:lpstr>PowerPoint Sunusu</vt:lpstr>
      <vt:lpstr>PowerPoint Sunusu</vt:lpstr>
      <vt:lpstr>ÖĞRENMEDE BAŞARIYI ETKİLEYEN EN ÖNEMLİ FAKTÖRLER. </vt:lpstr>
      <vt:lpstr>PowerPoint Sunusu</vt:lpstr>
      <vt:lpstr>PowerPoint Sunusu</vt:lpstr>
      <vt:lpstr>Verimli Ders Çalışmayı  öğrenmek istiyor musunuz?</vt:lpstr>
      <vt:lpstr>PowerPoint Sunusu</vt:lpstr>
      <vt:lpstr>VERİMLİ DERS ÇALIŞMA YOLLARI NELERDİR?</vt:lpstr>
      <vt:lpstr>AMAÇLARIN VE ÖNCELİKLERİN BELİRLENMESİ</vt:lpstr>
      <vt:lpstr>PowerPoint Sunusu</vt:lpstr>
      <vt:lpstr>AMAÇLARIN VE ÖNCELİKLERİN BELİRLENMESİ</vt:lpstr>
      <vt:lpstr>PowerPoint Sunusu</vt:lpstr>
      <vt:lpstr>PowerPoint Sunusu</vt:lpstr>
      <vt:lpstr>Yapılacak ilk iş</vt:lpstr>
      <vt:lpstr>Birden çok iş ya da ders üzerinde aynı gün çalışmanız gerektiğinde hangisinden işe başlayacağınızı bilemediğiniz ya da çalışmaya karar veremediğiniz anlar oluyor mu?</vt:lpstr>
      <vt:lpstr>PowerPoint Sunusu</vt:lpstr>
      <vt:lpstr>Peki siz öğrencilerin günlük, haftalık ve aylık çalışma planlarında nelere yer vermeniz gerekir?</vt:lpstr>
      <vt:lpstr>Plan yaparken nelere dikkat etmeniz gerekir?</vt:lpstr>
      <vt:lpstr>PowerPoint Sunusu</vt:lpstr>
      <vt:lpstr>PowerPoint Sunusu</vt:lpstr>
      <vt:lpstr>PowerPoint Sunusu</vt:lpstr>
      <vt:lpstr>PowerPoint Sunusu</vt:lpstr>
      <vt:lpstr>PowerPoint Sunusu</vt:lpstr>
      <vt:lpstr>ZAMANI KULLANMAK</vt:lpstr>
      <vt:lpstr>VERİMİ AZALTICI ETKENLERİ ORTADAN KALDIRINIZ</vt:lpstr>
      <vt:lpstr>UYGUN BİR ÇALIŞMA ORTAMI SEÇİNİZ</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REHBERLIK</dc:creator>
  <cp:lastModifiedBy>UMUT</cp:lastModifiedBy>
  <cp:revision>4</cp:revision>
  <dcterms:created xsi:type="dcterms:W3CDTF">2010-04-14T09:28:18Z</dcterms:created>
  <dcterms:modified xsi:type="dcterms:W3CDTF">2019-11-01T07:17:46Z</dcterms:modified>
</cp:coreProperties>
</file>